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7.xml" ContentType="application/vnd.openxmlformats-officedocument.presentationml.notesSlid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7.xml" ContentType="application/vnd.openxmlformats-officedocument.drawingml.chart+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0.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1.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2.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3.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4.xml" ContentType="application/vnd.openxmlformats-officedocument.drawingml.chart+xml"/>
  <Override PartName="/ppt/charts/style22.xml" ContentType="application/vnd.ms-office.chartstyle+xml"/>
  <Override PartName="/ppt/charts/colors2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1"/>
  </p:notesMasterIdLst>
  <p:sldIdLst>
    <p:sldId id="257" r:id="rId2"/>
    <p:sldId id="258" r:id="rId3"/>
    <p:sldId id="259" r:id="rId4"/>
    <p:sldId id="297"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9">
          <p15:clr>
            <a:srgbClr val="A4A3A4"/>
          </p15:clr>
        </p15:guide>
        <p15:guide id="2" pos="38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33" autoAdjust="0"/>
    <p:restoredTop sz="94660"/>
  </p:normalViewPr>
  <p:slideViewPr>
    <p:cSldViewPr snapToGrid="0">
      <p:cViewPr varScale="1">
        <p:scale>
          <a:sx n="66" d="100"/>
          <a:sy n="66" d="100"/>
        </p:scale>
        <p:origin x="76" y="40"/>
      </p:cViewPr>
      <p:guideLst>
        <p:guide orient="horz" pos="2149"/>
        <p:guide pos="381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10.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___11.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___12.xlsx"/></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13.xlsx"/><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___14.xlsx"/><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___15.xlsx"/><Relationship Id="rId2" Type="http://schemas.microsoft.com/office/2011/relationships/chartColorStyle" Target="colors14.xml"/><Relationship Id="rId1" Type="http://schemas.microsoft.com/office/2011/relationships/chartStyle" Target="style14.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___16.xlsx"/><Relationship Id="rId2" Type="http://schemas.microsoft.com/office/2011/relationships/chartColorStyle" Target="colors15.xml"/><Relationship Id="rId1" Type="http://schemas.microsoft.com/office/2011/relationships/chartStyle" Target="style15.xml"/></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___17.xlsx"/></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___18.xlsx"/><Relationship Id="rId2" Type="http://schemas.microsoft.com/office/2011/relationships/chartColorStyle" Target="colors16.xml"/><Relationship Id="rId1" Type="http://schemas.microsoft.com/office/2011/relationships/chartStyle" Target="style16.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___19.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___20.xlsx"/><Relationship Id="rId2" Type="http://schemas.microsoft.com/office/2011/relationships/chartColorStyle" Target="colors18.xml"/><Relationship Id="rId1" Type="http://schemas.microsoft.com/office/2011/relationships/chartStyle" Target="style18.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___21.xlsx"/><Relationship Id="rId2" Type="http://schemas.microsoft.com/office/2011/relationships/chartColorStyle" Target="colors19.xml"/><Relationship Id="rId1" Type="http://schemas.microsoft.com/office/2011/relationships/chartStyle" Target="style19.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___22.xlsx"/><Relationship Id="rId2" Type="http://schemas.microsoft.com/office/2011/relationships/chartColorStyle" Target="colors20.xml"/><Relationship Id="rId1" Type="http://schemas.microsoft.com/office/2011/relationships/chartStyle" Target="style20.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___23.xlsx"/><Relationship Id="rId2" Type="http://schemas.microsoft.com/office/2011/relationships/chartColorStyle" Target="colors21.xml"/><Relationship Id="rId1" Type="http://schemas.microsoft.com/office/2011/relationships/chartStyle" Target="style21.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___24.xlsx"/><Relationship Id="rId2" Type="http://schemas.microsoft.com/office/2011/relationships/chartColorStyle" Target="colors22.xml"/><Relationship Id="rId1" Type="http://schemas.microsoft.com/office/2011/relationships/chartStyle" Target="style2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9.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sz="1800" b="1" i="0" baseline="0" dirty="0" smtClean="0">
                <a:solidFill>
                  <a:schemeClr val="bg1"/>
                </a:solidFill>
                <a:effectLst/>
                <a:latin typeface="黑体" panose="02010609060101010101" pitchFamily="49" charset="-122"/>
                <a:ea typeface="黑体" panose="02010609060101010101" pitchFamily="49" charset="-122"/>
              </a:rPr>
              <a:t>2018</a:t>
            </a:r>
            <a:r>
              <a:rPr lang="zh-CN" altLang="zh-CN" sz="1800" b="1" i="0" baseline="0" dirty="0" smtClean="0">
                <a:solidFill>
                  <a:schemeClr val="bg1"/>
                </a:solidFill>
                <a:effectLst/>
                <a:latin typeface="黑体" panose="02010609060101010101" pitchFamily="49" charset="-122"/>
                <a:ea typeface="黑体" panose="02010609060101010101" pitchFamily="49" charset="-122"/>
              </a:rPr>
              <a:t>年</a:t>
            </a:r>
            <a:r>
              <a:rPr lang="en-US" altLang="zh-CN" sz="1800" b="1" i="0" baseline="0" dirty="0" smtClean="0">
                <a:solidFill>
                  <a:schemeClr val="bg1"/>
                </a:solidFill>
                <a:effectLst/>
                <a:latin typeface="黑体" panose="02010609060101010101" pitchFamily="49" charset="-122"/>
                <a:ea typeface="黑体" panose="02010609060101010101" pitchFamily="49" charset="-122"/>
              </a:rPr>
              <a:t>6</a:t>
            </a:r>
            <a:r>
              <a:rPr lang="zh-CN" altLang="zh-CN" sz="1800" b="1" i="0" baseline="0" dirty="0" smtClean="0">
                <a:solidFill>
                  <a:schemeClr val="bg1"/>
                </a:solidFill>
                <a:effectLst/>
                <a:latin typeface="黑体" panose="02010609060101010101" pitchFamily="49" charset="-122"/>
                <a:ea typeface="黑体" panose="02010609060101010101" pitchFamily="49" charset="-122"/>
              </a:rPr>
              <a:t>月国内来深圳游客数量及走势图（每日）</a:t>
            </a:r>
            <a:endParaRPr lang="en-US" altLang="zh-CN" sz="1800" b="1" i="0" baseline="0" dirty="0" smtClean="0">
              <a:solidFill>
                <a:schemeClr val="bg1"/>
              </a:solidFill>
              <a:effectLst/>
              <a:latin typeface="黑体" panose="02010609060101010101" pitchFamily="49" charset="-122"/>
              <a:ea typeface="黑体" panose="02010609060101010101" pitchFamily="49" charset="-122"/>
            </a:endParaRPr>
          </a:p>
          <a:p>
            <a:pPr>
              <a:defRPr/>
            </a:pPr>
            <a:endParaRPr lang="zh-CN" altLang="zh-CN" dirty="0">
              <a:solidFill>
                <a:schemeClr val="bg1"/>
              </a:solidFill>
              <a:effectLst/>
              <a:latin typeface="黑体" panose="02010609060101010101" pitchFamily="49" charset="-122"/>
              <a:ea typeface="黑体" panose="02010609060101010101" pitchFamily="49" charset="-122"/>
            </a:endParaRP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系列 2</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14"/>
            <c:marker>
              <c:symbol val="circle"/>
              <c:size val="5"/>
              <c:spPr>
                <a:solidFill>
                  <a:srgbClr val="FF0000"/>
                </a:solidFill>
                <a:ln w="9525">
                  <a:solidFill>
                    <a:schemeClr val="accent1"/>
                  </a:solidFill>
                </a:ln>
                <a:effectLst/>
              </c:spPr>
            </c:marker>
            <c:bubble3D val="0"/>
          </c:dPt>
          <c:dPt>
            <c:idx val="15"/>
            <c:marker>
              <c:symbol val="circle"/>
              <c:size val="5"/>
              <c:spPr>
                <a:solidFill>
                  <a:srgbClr val="FF0000"/>
                </a:solidFill>
                <a:ln w="9525">
                  <a:solidFill>
                    <a:schemeClr val="accent1"/>
                  </a:solidFill>
                </a:ln>
                <a:effectLst/>
              </c:spPr>
            </c:marker>
            <c:bubble3D val="0"/>
          </c:dPt>
          <c:dPt>
            <c:idx val="16"/>
            <c:marker>
              <c:symbol val="circle"/>
              <c:size val="5"/>
              <c:spPr>
                <a:solidFill>
                  <a:srgbClr val="FF0000"/>
                </a:solidFill>
                <a:ln w="9525">
                  <a:solidFill>
                    <a:schemeClr val="accent1"/>
                  </a:solidFill>
                </a:ln>
                <a:effectLst/>
              </c:spPr>
            </c:marker>
            <c:bubble3D val="0"/>
          </c:dPt>
          <c:dPt>
            <c:idx val="17"/>
            <c:marker>
              <c:symbol val="circle"/>
              <c:size val="5"/>
              <c:spPr>
                <a:solidFill>
                  <a:srgbClr val="FF0000"/>
                </a:solidFill>
                <a:ln w="9525">
                  <a:solidFill>
                    <a:schemeClr val="accent1"/>
                  </a:solidFill>
                </a:ln>
                <a:effectLst/>
              </c:spPr>
            </c:marker>
            <c:bubble3D val="0"/>
          </c:dPt>
          <c:cat>
            <c:numRef>
              <c:f>Sheet1!$A$2:$A$31</c:f>
              <c:numCache>
                <c:formatCode>m/d/yyyy</c:formatCode>
                <c:ptCount val="30"/>
                <c:pt idx="0">
                  <c:v>43252</c:v>
                </c:pt>
                <c:pt idx="1">
                  <c:v>43253</c:v>
                </c:pt>
                <c:pt idx="2">
                  <c:v>43254</c:v>
                </c:pt>
                <c:pt idx="3">
                  <c:v>43255</c:v>
                </c:pt>
                <c:pt idx="4">
                  <c:v>43256</c:v>
                </c:pt>
                <c:pt idx="5">
                  <c:v>43257</c:v>
                </c:pt>
                <c:pt idx="6">
                  <c:v>43258</c:v>
                </c:pt>
                <c:pt idx="7">
                  <c:v>43259</c:v>
                </c:pt>
                <c:pt idx="8">
                  <c:v>43260</c:v>
                </c:pt>
                <c:pt idx="9">
                  <c:v>43261</c:v>
                </c:pt>
                <c:pt idx="10">
                  <c:v>43262</c:v>
                </c:pt>
                <c:pt idx="11">
                  <c:v>43263</c:v>
                </c:pt>
                <c:pt idx="12">
                  <c:v>43264</c:v>
                </c:pt>
                <c:pt idx="13">
                  <c:v>43265</c:v>
                </c:pt>
                <c:pt idx="14">
                  <c:v>43266</c:v>
                </c:pt>
                <c:pt idx="15">
                  <c:v>43267</c:v>
                </c:pt>
                <c:pt idx="16">
                  <c:v>43268</c:v>
                </c:pt>
                <c:pt idx="17">
                  <c:v>43269</c:v>
                </c:pt>
                <c:pt idx="18">
                  <c:v>43270</c:v>
                </c:pt>
                <c:pt idx="19">
                  <c:v>43271</c:v>
                </c:pt>
                <c:pt idx="20">
                  <c:v>43272</c:v>
                </c:pt>
                <c:pt idx="21">
                  <c:v>43273</c:v>
                </c:pt>
                <c:pt idx="22">
                  <c:v>43274</c:v>
                </c:pt>
                <c:pt idx="23">
                  <c:v>43275</c:v>
                </c:pt>
                <c:pt idx="24">
                  <c:v>43276</c:v>
                </c:pt>
                <c:pt idx="25">
                  <c:v>43277</c:v>
                </c:pt>
                <c:pt idx="26">
                  <c:v>43278</c:v>
                </c:pt>
                <c:pt idx="27">
                  <c:v>43279</c:v>
                </c:pt>
                <c:pt idx="28">
                  <c:v>43280</c:v>
                </c:pt>
                <c:pt idx="29">
                  <c:v>43281</c:v>
                </c:pt>
              </c:numCache>
            </c:numRef>
          </c:cat>
          <c:val>
            <c:numRef>
              <c:f>Sheet1!$B$2:$B$31</c:f>
              <c:numCache>
                <c:formatCode>0.0_ </c:formatCode>
                <c:ptCount val="30"/>
                <c:pt idx="0">
                  <c:v>132.22890000000001</c:v>
                </c:pt>
                <c:pt idx="1">
                  <c:v>108.8429</c:v>
                </c:pt>
                <c:pt idx="2">
                  <c:v>106.461</c:v>
                </c:pt>
                <c:pt idx="3">
                  <c:v>125.7724</c:v>
                </c:pt>
                <c:pt idx="4">
                  <c:v>130.85059999999999</c:v>
                </c:pt>
                <c:pt idx="5">
                  <c:v>125.1677</c:v>
                </c:pt>
                <c:pt idx="6">
                  <c:v>126.14109999999999</c:v>
                </c:pt>
                <c:pt idx="7">
                  <c:v>130.20439999999999</c:v>
                </c:pt>
                <c:pt idx="8">
                  <c:v>129.9451</c:v>
                </c:pt>
                <c:pt idx="9">
                  <c:v>129.20089999999999</c:v>
                </c:pt>
                <c:pt idx="10">
                  <c:v>136.02459999999999</c:v>
                </c:pt>
                <c:pt idx="11">
                  <c:v>132.22290000000001</c:v>
                </c:pt>
                <c:pt idx="12">
                  <c:v>129.51079999999999</c:v>
                </c:pt>
                <c:pt idx="13">
                  <c:v>133.8809</c:v>
                </c:pt>
                <c:pt idx="14">
                  <c:v>142.7638</c:v>
                </c:pt>
                <c:pt idx="15">
                  <c:v>138.79480000000001</c:v>
                </c:pt>
                <c:pt idx="16">
                  <c:v>147.6867</c:v>
                </c:pt>
                <c:pt idx="17">
                  <c:v>135.0873</c:v>
                </c:pt>
                <c:pt idx="18">
                  <c:v>129.0395</c:v>
                </c:pt>
                <c:pt idx="19">
                  <c:v>131.9726</c:v>
                </c:pt>
                <c:pt idx="20">
                  <c:v>133.749</c:v>
                </c:pt>
                <c:pt idx="21">
                  <c:v>128.34809999999999</c:v>
                </c:pt>
                <c:pt idx="22">
                  <c:v>108.57599999999999</c:v>
                </c:pt>
                <c:pt idx="23">
                  <c:v>112.29470000000001</c:v>
                </c:pt>
                <c:pt idx="24">
                  <c:v>117.538</c:v>
                </c:pt>
                <c:pt idx="25">
                  <c:v>119.69370000000001</c:v>
                </c:pt>
                <c:pt idx="26">
                  <c:v>119.5791</c:v>
                </c:pt>
                <c:pt idx="27">
                  <c:v>121.57040000000001</c:v>
                </c:pt>
                <c:pt idx="28">
                  <c:v>125.5462</c:v>
                </c:pt>
                <c:pt idx="29">
                  <c:v>124.70099999999999</c:v>
                </c:pt>
              </c:numCache>
            </c:numRef>
          </c:val>
          <c:smooth val="0"/>
        </c:ser>
        <c:dLbls>
          <c:showLegendKey val="0"/>
          <c:showVal val="0"/>
          <c:showCatName val="0"/>
          <c:showSerName val="0"/>
          <c:showPercent val="0"/>
          <c:showBubbleSize val="0"/>
        </c:dLbls>
        <c:marker val="1"/>
        <c:smooth val="0"/>
        <c:axId val="-673434400"/>
        <c:axId val="-673427872"/>
      </c:lineChart>
      <c:dateAx>
        <c:axId val="-673434400"/>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673427872"/>
        <c:crosses val="autoZero"/>
        <c:auto val="1"/>
        <c:lblOffset val="100"/>
        <c:baseTimeUnit val="days"/>
      </c:dateAx>
      <c:valAx>
        <c:axId val="-6734278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sz="1000" baseline="0" dirty="0" smtClean="0">
                    <a:solidFill>
                      <a:schemeClr val="bg1"/>
                    </a:solidFill>
                    <a:latin typeface="黑体" panose="02010609060101010101" pitchFamily="49" charset="-122"/>
                    <a:ea typeface="黑体" panose="02010609060101010101" pitchFamily="49" charset="-122"/>
                  </a:rPr>
                  <a:t>数量</a:t>
                </a:r>
                <a:r>
                  <a:rPr lang="en-US" altLang="zh-CN" sz="1000" baseline="0" dirty="0" smtClean="0">
                    <a:solidFill>
                      <a:schemeClr val="bg1"/>
                    </a:solidFill>
                    <a:latin typeface="黑体" panose="02010609060101010101" pitchFamily="49" charset="-122"/>
                    <a:ea typeface="黑体" panose="02010609060101010101" pitchFamily="49" charset="-122"/>
                  </a:rPr>
                  <a:t>(</a:t>
                </a:r>
                <a:r>
                  <a:rPr lang="zh-CN" altLang="en-US" sz="1000" baseline="0" dirty="0" smtClean="0">
                    <a:solidFill>
                      <a:schemeClr val="bg1"/>
                    </a:solidFill>
                    <a:latin typeface="黑体" panose="02010609060101010101" pitchFamily="49" charset="-122"/>
                    <a:ea typeface="黑体" panose="02010609060101010101" pitchFamily="49" charset="-122"/>
                  </a:rPr>
                  <a:t>万人次</a:t>
                </a:r>
                <a:r>
                  <a:rPr lang="en-US" altLang="zh-CN" sz="1000" baseline="0" dirty="0" smtClean="0">
                    <a:solidFill>
                      <a:schemeClr val="bg1"/>
                    </a:solidFill>
                    <a:latin typeface="黑体" panose="02010609060101010101" pitchFamily="49" charset="-122"/>
                    <a:ea typeface="黑体" panose="02010609060101010101" pitchFamily="49" charset="-122"/>
                  </a:rPr>
                  <a:t>)</a:t>
                </a:r>
                <a:endParaRPr lang="zh-CN" altLang="en-US" sz="1000" baseline="0"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0.0_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673434400"/>
        <c:crosses val="autoZero"/>
        <c:crossBetween val="between"/>
      </c:valAx>
      <c:spPr>
        <a:noFill/>
        <a:ln>
          <a:noFill/>
        </a:ln>
        <a:effectLst/>
      </c:spPr>
    </c:plotArea>
    <c:plotVisOnly val="1"/>
    <c:dispBlanksAs val="gap"/>
    <c:showDLblsOverMax val="0"/>
  </c:chart>
  <c:spPr>
    <a:solidFill>
      <a:schemeClr val="tx1">
        <a:lumMod val="75000"/>
        <a:lumOff val="25000"/>
      </a:schemeClr>
    </a:solid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港澳过夜游游客年龄分布</a:t>
            </a:r>
          </a:p>
        </c:rich>
      </c:tx>
      <c:layout/>
      <c:overlay val="0"/>
      <c:spPr>
        <a:noFill/>
        <a:ln>
          <a:noFill/>
        </a:ln>
        <a:effectLst/>
      </c:spPr>
      <c:txPr>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doughnutChart>
        <c:varyColors val="1"/>
        <c:ser>
          <c:idx val="0"/>
          <c:order val="0"/>
          <c:tx>
            <c:strRef>
              <c:f>Sheet1!$B$1</c:f>
              <c:strCache>
                <c:ptCount val="1"/>
                <c:pt idx="0">
                  <c:v>一日游游客年龄分布</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4"/>
              <c:layout>
                <c:manualLayout>
                  <c:x val="-8.9259358176017496E-3"/>
                  <c:y val="-4.0371630929119801E-2"/>
                </c:manualLayout>
              </c:layou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0.30901031147018199</c:v>
                </c:pt>
                <c:pt idx="1">
                  <c:v>0.26545763792920202</c:v>
                </c:pt>
                <c:pt idx="2">
                  <c:v>0.17169767194642299</c:v>
                </c:pt>
                <c:pt idx="3">
                  <c:v>0.12982459870309301</c:v>
                </c:pt>
                <c:pt idx="4">
                  <c:v>0.1240097799511</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legend>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深圳热门景点及周边游客数量统计</a:t>
            </a:r>
            <a:endParaRPr lang="en-US" altLang="zh-CN" dirty="0">
              <a:latin typeface="黑体" panose="02010609060101010101" pitchFamily="49" charset="-122"/>
              <a:ea typeface="黑体" panose="02010609060101010101" pitchFamily="49" charset="-122"/>
            </a:endParaRPr>
          </a:p>
        </c:rich>
      </c:tx>
      <c:layout/>
      <c:overlay val="0"/>
      <c:spPr>
        <a:noFill/>
        <a:ln>
          <a:noFill/>
        </a:ln>
        <a:effectLst/>
      </c:spPr>
      <c:txPr>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barChart>
        <c:barDir val="bar"/>
        <c:grouping val="clustered"/>
        <c:varyColors val="0"/>
        <c:ser>
          <c:idx val="0"/>
          <c:order val="0"/>
          <c:tx>
            <c:strRef>
              <c:f>Sheet1!$B$1</c:f>
              <c:strCache>
                <c:ptCount val="1"/>
                <c:pt idx="0">
                  <c:v>系列 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锦绣中华</c:v>
                </c:pt>
                <c:pt idx="1">
                  <c:v>大梅沙海滨公园</c:v>
                </c:pt>
                <c:pt idx="2">
                  <c:v>深圳野生动物园</c:v>
                </c:pt>
                <c:pt idx="3">
                  <c:v>海上田园旅游区</c:v>
                </c:pt>
                <c:pt idx="4">
                  <c:v>求水山公园</c:v>
                </c:pt>
                <c:pt idx="5">
                  <c:v>仙湖植物园</c:v>
                </c:pt>
                <c:pt idx="6">
                  <c:v>大鹏所城</c:v>
                </c:pt>
                <c:pt idx="7">
                  <c:v>深圳欢乐谷</c:v>
                </c:pt>
                <c:pt idx="8">
                  <c:v>小梅沙度假村</c:v>
                </c:pt>
                <c:pt idx="9">
                  <c:v>青青世界</c:v>
                </c:pt>
                <c:pt idx="10">
                  <c:v>龙岗万科中心城</c:v>
                </c:pt>
                <c:pt idx="11">
                  <c:v>东部华侨城</c:v>
                </c:pt>
                <c:pt idx="12">
                  <c:v>世界之窗</c:v>
                </c:pt>
                <c:pt idx="13">
                  <c:v>宝安壹方城</c:v>
                </c:pt>
                <c:pt idx="14">
                  <c:v>莲花山公园</c:v>
                </c:pt>
                <c:pt idx="15">
                  <c:v>万象天地</c:v>
                </c:pt>
                <c:pt idx="16">
                  <c:v>欢乐海岸</c:v>
                </c:pt>
                <c:pt idx="17">
                  <c:v>深圳市博物馆</c:v>
                </c:pt>
              </c:strCache>
            </c:strRef>
          </c:cat>
          <c:val>
            <c:numRef>
              <c:f>Sheet1!$B$2:$B$19</c:f>
              <c:numCache>
                <c:formatCode>0</c:formatCode>
                <c:ptCount val="18"/>
                <c:pt idx="0">
                  <c:v>9.1068119999999997</c:v>
                </c:pt>
                <c:pt idx="1">
                  <c:v>18.381765999999999</c:v>
                </c:pt>
                <c:pt idx="2">
                  <c:v>19.090526000000001</c:v>
                </c:pt>
                <c:pt idx="3">
                  <c:v>22.758735999999999</c:v>
                </c:pt>
                <c:pt idx="4">
                  <c:v>34.169018000000001</c:v>
                </c:pt>
                <c:pt idx="5">
                  <c:v>38.717146</c:v>
                </c:pt>
                <c:pt idx="6">
                  <c:v>45.863557999999998</c:v>
                </c:pt>
                <c:pt idx="7">
                  <c:v>58.741878</c:v>
                </c:pt>
                <c:pt idx="8">
                  <c:v>61.375599999999999</c:v>
                </c:pt>
                <c:pt idx="9">
                  <c:v>63.158810000000003</c:v>
                </c:pt>
                <c:pt idx="10">
                  <c:v>65.415531999999999</c:v>
                </c:pt>
                <c:pt idx="11">
                  <c:v>150.59491199999999</c:v>
                </c:pt>
                <c:pt idx="12">
                  <c:v>152.82071999999999</c:v>
                </c:pt>
                <c:pt idx="13">
                  <c:v>172.69465199999999</c:v>
                </c:pt>
                <c:pt idx="14">
                  <c:v>232.594674</c:v>
                </c:pt>
                <c:pt idx="15">
                  <c:v>242.98328599999999</c:v>
                </c:pt>
                <c:pt idx="16">
                  <c:v>277.76530600000001</c:v>
                </c:pt>
                <c:pt idx="17">
                  <c:v>389.66719999999998</c:v>
                </c:pt>
              </c:numCache>
            </c:numRef>
          </c:val>
        </c:ser>
        <c:dLbls>
          <c:showLegendKey val="0"/>
          <c:showVal val="0"/>
          <c:showCatName val="0"/>
          <c:showSerName val="0"/>
          <c:showPercent val="0"/>
          <c:showBubbleSize val="0"/>
        </c:dLbls>
        <c:gapWidth val="182"/>
        <c:axId val="-686176384"/>
        <c:axId val="-686173120"/>
      </c:barChart>
      <c:catAx>
        <c:axId val="-6861763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crossAx val="-686173120"/>
        <c:crosses val="autoZero"/>
        <c:auto val="1"/>
        <c:lblAlgn val="ctr"/>
        <c:lblOffset val="100"/>
        <c:noMultiLvlLbl val="0"/>
      </c:catAx>
      <c:valAx>
        <c:axId val="-686173120"/>
        <c:scaling>
          <c:orientation val="minMax"/>
        </c:scaling>
        <c:delete val="1"/>
        <c:axPos val="b"/>
        <c:numFmt formatCode="0" sourceLinked="1"/>
        <c:majorTickMark val="none"/>
        <c:minorTickMark val="none"/>
        <c:tickLblPos val="none"/>
        <c:crossAx val="-686176384"/>
        <c:crosses val="autoZero"/>
        <c:crossBetween val="between"/>
      </c:valAx>
      <c:spPr>
        <a:noFill/>
        <a:ln>
          <a:noFill/>
        </a:ln>
        <a:effectLst/>
      </c:spPr>
    </c:plotArea>
    <c:plotVisOnly val="1"/>
    <c:dispBlanksAs val="gap"/>
    <c:showDLblsOverMax val="0"/>
  </c:chart>
  <c:spPr>
    <a:solidFill>
      <a:schemeClr val="tx1">
        <a:lumMod val="75000"/>
        <a:lumOff val="25000"/>
      </a:schemeClr>
    </a:solid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defRPr lang="zh-CN" sz="1860" b="0" i="0" u="none" strike="noStrike" kern="1200" spc="0" baseline="0">
                <a:solidFill>
                  <a:prstClr val="white"/>
                </a:solidFill>
                <a:latin typeface="黑体" panose="02010609060101010101" pitchFamily="49" charset="-122"/>
                <a:ea typeface="黑体" panose="02010609060101010101" pitchFamily="49" charset="-122"/>
                <a:cs typeface="+mn-cs"/>
              </a:defRPr>
            </a:pPr>
            <a:r>
              <a:rPr lang="en-US" altLang="zh-CN" dirty="0" smtClean="0">
                <a:solidFill>
                  <a:schemeClr val="bg1"/>
                </a:solidFill>
                <a:latin typeface="黑体" panose="02010609060101010101" pitchFamily="49" charset="-122"/>
                <a:ea typeface="黑体" panose="02010609060101010101" pitchFamily="49" charset="-122"/>
              </a:rPr>
              <a:t>2018</a:t>
            </a:r>
            <a:r>
              <a:rPr lang="zh-CN" altLang="en-US" dirty="0" smtClean="0">
                <a:solidFill>
                  <a:schemeClr val="bg1"/>
                </a:solidFill>
                <a:latin typeface="黑体" panose="02010609060101010101" pitchFamily="49" charset="-122"/>
                <a:ea typeface="黑体" panose="02010609060101010101" pitchFamily="49" charset="-122"/>
              </a:rPr>
              <a:t>年</a:t>
            </a:r>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月</a:t>
            </a:r>
            <a:r>
              <a:rPr lang="zh-CN" altLang="en-US" dirty="0">
                <a:solidFill>
                  <a:schemeClr val="bg1"/>
                </a:solidFill>
                <a:latin typeface="黑体" panose="02010609060101010101" pitchFamily="49" charset="-122"/>
                <a:ea typeface="黑体" panose="02010609060101010101" pitchFamily="49" charset="-122"/>
              </a:rPr>
              <a:t>深圳国内游游客数量及走势</a:t>
            </a:r>
            <a:r>
              <a:rPr lang="zh-CN" altLang="en-US" dirty="0" smtClean="0">
                <a:solidFill>
                  <a:schemeClr val="bg1"/>
                </a:solidFill>
                <a:latin typeface="黑体" panose="02010609060101010101" pitchFamily="49" charset="-122"/>
                <a:ea typeface="黑体" panose="02010609060101010101" pitchFamily="49" charset="-122"/>
              </a:rPr>
              <a:t>图</a:t>
            </a:r>
            <a:r>
              <a:rPr lang="zh-CN" altLang="zh-CN" sz="1800" b="0" i="0" baseline="0" dirty="0" smtClean="0">
                <a:effectLst/>
              </a:rPr>
              <a:t>（每日）</a:t>
            </a:r>
            <a:endParaRPr lang="zh-CN" altLang="zh-CN" dirty="0" smtClean="0">
              <a:effectLst/>
            </a:endParaRPr>
          </a:p>
          <a:p>
            <a:pPr marL="0" marR="0" indent="0" algn="ctr" defTabSz="914400" rtl="0" eaLnBrk="1" fontAlgn="auto" latinLnBrk="0" hangingPunct="1">
              <a:lnSpc>
                <a:spcPct val="100000"/>
              </a:lnSpc>
              <a:spcBef>
                <a:spcPts val="0"/>
              </a:spcBef>
              <a:spcAft>
                <a:spcPts val="0"/>
              </a:spcAft>
              <a:buClrTx/>
              <a:buSzTx/>
              <a:buFontTx/>
              <a:buNone/>
              <a:defRPr lang="zh-CN" sz="1860" b="0" i="0" u="none" strike="noStrike" kern="1200" spc="0" baseline="0">
                <a:solidFill>
                  <a:prstClr val="white"/>
                </a:solidFill>
                <a:latin typeface="黑体" panose="02010609060101010101" pitchFamily="49" charset="-122"/>
                <a:ea typeface="黑体" panose="02010609060101010101" pitchFamily="49" charset="-122"/>
                <a:cs typeface="+mn-cs"/>
              </a:defRPr>
            </a:pPr>
            <a:endParaRPr lang="en-US" altLang="zh-CN" dirty="0">
              <a:solidFill>
                <a:schemeClr val="bg1"/>
              </a:solidFill>
              <a:latin typeface="黑体" panose="02010609060101010101" pitchFamily="49" charset="-122"/>
              <a:ea typeface="黑体" panose="02010609060101010101" pitchFamily="49" charset="-122"/>
            </a:endParaRPr>
          </a:p>
        </c:rich>
      </c:tx>
      <c:overlay val="0"/>
      <c:spPr>
        <a:noFill/>
        <a:ln>
          <a:noFill/>
        </a:ln>
        <a:effectLst/>
      </c:spPr>
    </c:title>
    <c:autoTitleDeleted val="0"/>
    <c:plotArea>
      <c:layout>
        <c:manualLayout>
          <c:layoutTarget val="inner"/>
          <c:xMode val="edge"/>
          <c:yMode val="edge"/>
          <c:x val="0.105894952017758"/>
          <c:y val="0.13131651828725399"/>
          <c:w val="0.88199639939853003"/>
          <c:h val="0.69404171979724205"/>
        </c:manualLayout>
      </c:layout>
      <c:lineChart>
        <c:grouping val="standard"/>
        <c:varyColors val="0"/>
        <c:ser>
          <c:idx val="0"/>
          <c:order val="0"/>
          <c:tx>
            <c:strRef>
              <c:f>Sheet1!$B$1</c:f>
              <c:strCache>
                <c:ptCount val="1"/>
                <c:pt idx="0">
                  <c:v>数量</c:v>
                </c:pt>
              </c:strCache>
            </c:strRef>
          </c:tx>
          <c:spPr>
            <a:ln w="28575" cap="rnd" cmpd="sng" algn="ctr">
              <a:solidFill>
                <a:schemeClr val="accent2"/>
              </a:solidFill>
              <a:prstDash val="solid"/>
              <a:round/>
            </a:ln>
            <a:effectLst/>
          </c:spPr>
          <c:marker>
            <c:symbol val="circle"/>
            <c:size val="10"/>
            <c:spPr>
              <a:solidFill>
                <a:schemeClr val="accent2"/>
              </a:solidFill>
              <a:ln w="9525" cap="flat" cmpd="sng" algn="ctr">
                <a:solidFill>
                  <a:schemeClr val="accent2"/>
                </a:solidFill>
                <a:prstDash val="solid"/>
                <a:round/>
              </a:ln>
              <a:effectLst/>
            </c:spPr>
          </c:marker>
          <c:dPt>
            <c:idx val="0"/>
            <c:marker>
              <c:symbol val="circle"/>
              <c:size val="13"/>
              <c:spPr>
                <a:solidFill>
                  <a:srgbClr val="C00000"/>
                </a:solidFill>
                <a:ln w="15875" cap="flat" cmpd="sng" algn="ctr">
                  <a:solidFill>
                    <a:schemeClr val="accent2"/>
                  </a:solidFill>
                  <a:prstDash val="solid"/>
                  <a:round/>
                </a:ln>
                <a:effectLst/>
              </c:spPr>
            </c:marker>
            <c:bubble3D val="0"/>
          </c:dPt>
          <c:dPt>
            <c:idx val="15"/>
            <c:marker>
              <c:symbol val="circle"/>
              <c:size val="13"/>
              <c:spPr>
                <a:solidFill>
                  <a:srgbClr val="FF0000"/>
                </a:solidFill>
                <a:ln w="9525" cap="flat" cmpd="sng" algn="ctr">
                  <a:solidFill>
                    <a:schemeClr val="accent2"/>
                  </a:solidFill>
                  <a:prstDash val="solid"/>
                  <a:round/>
                </a:ln>
                <a:effectLst/>
              </c:spPr>
            </c:marker>
            <c:bubble3D val="0"/>
          </c:dPt>
          <c:dPt>
            <c:idx val="16"/>
            <c:marker>
              <c:symbol val="circle"/>
              <c:size val="13"/>
              <c:spPr>
                <a:solidFill>
                  <a:srgbClr val="FF0000"/>
                </a:solidFill>
                <a:ln w="9525" cap="flat" cmpd="sng" algn="ctr">
                  <a:solidFill>
                    <a:schemeClr val="accent2"/>
                  </a:solidFill>
                  <a:prstDash val="solid"/>
                  <a:round/>
                </a:ln>
                <a:effectLst/>
              </c:spPr>
            </c:marker>
            <c:bubble3D val="0"/>
          </c:dPt>
          <c:dPt>
            <c:idx val="17"/>
            <c:marker>
              <c:symbol val="circle"/>
              <c:size val="13"/>
              <c:spPr>
                <a:solidFill>
                  <a:srgbClr val="FF0000"/>
                </a:solidFill>
                <a:ln w="9525" cap="flat" cmpd="sng" algn="ctr">
                  <a:solidFill>
                    <a:schemeClr val="accent2"/>
                  </a:solidFill>
                  <a:prstDash val="solid"/>
                  <a:round/>
                </a:ln>
                <a:effectLst/>
              </c:spPr>
            </c:marker>
            <c:bubble3D val="0"/>
          </c:dPt>
          <c:cat>
            <c:numRef>
              <c:f>Sheet1!$A$2:$A$31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Sheet1!$B$2:$B$31</c:f>
              <c:numCache>
                <c:formatCode>0.0</c:formatCode>
                <c:ptCount val="30"/>
                <c:pt idx="0">
                  <c:v>95.506842105263203</c:v>
                </c:pt>
                <c:pt idx="1">
                  <c:v>58.747894736842099</c:v>
                </c:pt>
                <c:pt idx="2">
                  <c:v>56.285263157894697</c:v>
                </c:pt>
                <c:pt idx="3">
                  <c:v>55.8889473684211</c:v>
                </c:pt>
                <c:pt idx="4">
                  <c:v>55.0842105263158</c:v>
                </c:pt>
                <c:pt idx="5">
                  <c:v>54.467894736842098</c:v>
                </c:pt>
                <c:pt idx="6">
                  <c:v>53.533684210526303</c:v>
                </c:pt>
                <c:pt idx="7">
                  <c:v>55.990526315789502</c:v>
                </c:pt>
                <c:pt idx="8">
                  <c:v>57.409473684210496</c:v>
                </c:pt>
                <c:pt idx="9">
                  <c:v>56.769473684210503</c:v>
                </c:pt>
                <c:pt idx="10">
                  <c:v>55.614210526315802</c:v>
                </c:pt>
                <c:pt idx="11">
                  <c:v>55.012105263157899</c:v>
                </c:pt>
                <c:pt idx="12">
                  <c:v>56.795789473684202</c:v>
                </c:pt>
                <c:pt idx="13">
                  <c:v>60.380526315789503</c:v>
                </c:pt>
                <c:pt idx="14">
                  <c:v>74.176315789473705</c:v>
                </c:pt>
                <c:pt idx="15">
                  <c:v>89.5278947368421</c:v>
                </c:pt>
                <c:pt idx="16">
                  <c:v>87.344736842105306</c:v>
                </c:pt>
                <c:pt idx="17">
                  <c:v>82.624736842105307</c:v>
                </c:pt>
                <c:pt idx="18">
                  <c:v>74.924736842105304</c:v>
                </c:pt>
                <c:pt idx="19">
                  <c:v>65.97</c:v>
                </c:pt>
                <c:pt idx="20">
                  <c:v>62.59</c:v>
                </c:pt>
                <c:pt idx="21">
                  <c:v>62.836842105263202</c:v>
                </c:pt>
                <c:pt idx="22">
                  <c:v>61.535789473684197</c:v>
                </c:pt>
                <c:pt idx="23">
                  <c:v>59.118421052631597</c:v>
                </c:pt>
                <c:pt idx="24">
                  <c:v>56.991578947368403</c:v>
                </c:pt>
                <c:pt idx="25">
                  <c:v>56.832631578947399</c:v>
                </c:pt>
                <c:pt idx="26">
                  <c:v>57.182631578947401</c:v>
                </c:pt>
                <c:pt idx="27">
                  <c:v>57.97</c:v>
                </c:pt>
                <c:pt idx="28">
                  <c:v>60.829473684210498</c:v>
                </c:pt>
                <c:pt idx="29">
                  <c:v>60.864210526315802</c:v>
                </c:pt>
              </c:numCache>
            </c:numRef>
          </c:val>
          <c:smooth val="0"/>
        </c:ser>
        <c:dLbls>
          <c:showLegendKey val="0"/>
          <c:showVal val="0"/>
          <c:showCatName val="0"/>
          <c:showSerName val="0"/>
          <c:showPercent val="0"/>
          <c:showBubbleSize val="0"/>
        </c:dLbls>
        <c:marker val="1"/>
        <c:smooth val="0"/>
        <c:axId val="-686170944"/>
        <c:axId val="-686185632"/>
      </c:lineChart>
      <c:catAx>
        <c:axId val="-686170944"/>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日期</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crossAx val="-686185632"/>
        <c:crosses val="autoZero"/>
        <c:auto val="1"/>
        <c:lblAlgn val="ctr"/>
        <c:lblOffset val="100"/>
        <c:noMultiLvlLbl val="0"/>
      </c:catAx>
      <c:valAx>
        <c:axId val="-686185632"/>
        <c:scaling>
          <c:orientation val="minMax"/>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数量（万人次）</a:t>
                </a:r>
              </a:p>
            </c:rich>
          </c:tx>
          <c:overlay val="0"/>
          <c:spPr>
            <a:noFill/>
            <a:ln>
              <a:noFill/>
            </a:ln>
            <a:effectLst/>
          </c:spPr>
        </c:title>
        <c:numFmt formatCode="0.0"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195" b="0" i="0" u="none" strike="noStrike" kern="1200" baseline="0">
                <a:solidFill>
                  <a:schemeClr val="bg1">
                    <a:lumMod val="65000"/>
                  </a:schemeClr>
                </a:solidFill>
                <a:latin typeface="黑体" panose="02010609060101010101" pitchFamily="49" charset="-122"/>
                <a:ea typeface="黑体" panose="02010609060101010101" pitchFamily="49" charset="-122"/>
                <a:cs typeface="+mn-cs"/>
              </a:defRPr>
            </a:pPr>
            <a:endParaRPr lang="zh-CN"/>
          </a:p>
        </c:txPr>
        <c:crossAx val="-686170944"/>
        <c:crosses val="autoZero"/>
        <c:crossBetween val="between"/>
      </c:valAx>
      <c:spPr>
        <a:noFill/>
        <a:ln>
          <a:noFill/>
        </a:ln>
        <a:effectLst/>
      </c:spPr>
    </c:plotArea>
    <c:plotVisOnly val="1"/>
    <c:dispBlanksAs val="gap"/>
    <c:showDLblsOverMax val="0"/>
  </c:chart>
  <c:spPr>
    <a:noFill/>
    <a:ln w="28575">
      <a:solidFill>
        <a:schemeClr val="bg1"/>
      </a:solidFill>
    </a:ln>
    <a:effectLst/>
  </c:spPr>
  <c:txPr>
    <a:bodyPr/>
    <a:lstStyle/>
    <a:p>
      <a:pPr>
        <a:defRPr lang="zh-CN"/>
      </a:pPr>
      <a:endParaRPr lang="zh-CN"/>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深圳国内游游客停留天数</a:t>
            </a:r>
          </a:p>
        </c:rich>
      </c:tx>
      <c:overlay val="0"/>
      <c:spPr>
        <a:noFill/>
        <a:ln>
          <a:noFill/>
        </a:ln>
        <a:effectLst/>
      </c:spPr>
      <c:txPr>
        <a:bodyPr rot="0" spcFirstLastPara="1" vertOverflow="ellipsis" vert="horz" wrap="square" anchor="ctr" anchorCtr="1"/>
        <a:lstStyle/>
        <a:p>
          <a:pPr>
            <a:defRPr lang="zh-CN" sz="2130"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doughnutChart>
        <c:varyColors val="1"/>
        <c:ser>
          <c:idx val="0"/>
          <c:order val="0"/>
          <c:tx>
            <c:strRef>
              <c:f>Sheet1!$B$1</c:f>
              <c:strCache>
                <c:ptCount val="1"/>
                <c:pt idx="0">
                  <c:v>停留天数</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dPt>
          <c:dLbls>
            <c:dLbl>
              <c:idx val="2"/>
              <c:layout>
                <c:manualLayout>
                  <c:x val="-6.9435332196124799E-2"/>
                  <c:y val="-2.2450169588429599E-2"/>
                </c:manualLayout>
              </c:layout>
              <c:showLegendKey val="0"/>
              <c:showVal val="1"/>
              <c:showCatName val="1"/>
              <c:showSerName val="0"/>
              <c:showPercent val="0"/>
              <c:showBubbleSize val="0"/>
              <c:extLst>
                <c:ext xmlns:c15="http://schemas.microsoft.com/office/drawing/2012/chart" uri="{CE6537A1-D6FC-4f65-9D91-7224C49458BB}"/>
              </c:extLst>
            </c:dLbl>
            <c:dLbl>
              <c:idx val="3"/>
              <c:layout>
                <c:manualLayout>
                  <c:x val="-4.9596665854374798E-2"/>
                  <c:y val="-2.2450169588429599E-2"/>
                </c:manualLayout>
              </c:layout>
              <c:showLegendKey val="0"/>
              <c:showVal val="1"/>
              <c:showCatName val="1"/>
              <c:showSerName val="0"/>
              <c:showPercent val="0"/>
              <c:showBubbleSize val="0"/>
              <c:extLst>
                <c:ext xmlns:c15="http://schemas.microsoft.com/office/drawing/2012/chart" uri="{CE6537A1-D6FC-4f65-9D91-7224C49458BB}"/>
              </c:extLst>
            </c:dLbl>
            <c:dLbl>
              <c:idx val="4"/>
              <c:layout>
                <c:manualLayout>
                  <c:x val="-2.9757999512624901E-2"/>
                  <c:y val="-4.8107506260920502E-2"/>
                </c:manualLayout>
              </c:layout>
              <c:showLegendKey val="0"/>
              <c:showVal val="1"/>
              <c:showCatName val="1"/>
              <c:showSerName val="0"/>
              <c:showPercent val="0"/>
              <c:showBubbleSize val="0"/>
              <c:extLst>
                <c:ext xmlns:c15="http://schemas.microsoft.com/office/drawing/2012/chart" uri="{CE6537A1-D6FC-4f65-9D91-7224C49458BB}"/>
              </c:extLst>
            </c:dLbl>
            <c:dLbl>
              <c:idx val="5"/>
              <c:layout>
                <c:manualLayout>
                  <c:x val="7.9354665366999696E-3"/>
                  <c:y val="-8.9800678353718202E-2"/>
                </c:manualLayout>
              </c:layout>
              <c:showLegendKey val="0"/>
              <c:showVal val="1"/>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1"/>
            <c:showCatName val="1"/>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Sheet1!$A$2:$A$7</c:f>
              <c:strCache>
                <c:ptCount val="6"/>
                <c:pt idx="0">
                  <c:v>1天</c:v>
                </c:pt>
                <c:pt idx="1">
                  <c:v>2天</c:v>
                </c:pt>
                <c:pt idx="2">
                  <c:v>3天</c:v>
                </c:pt>
                <c:pt idx="3">
                  <c:v>4-6天</c:v>
                </c:pt>
                <c:pt idx="4">
                  <c:v>7-15天</c:v>
                </c:pt>
                <c:pt idx="5">
                  <c:v>15天以上</c:v>
                </c:pt>
              </c:strCache>
            </c:strRef>
          </c:cat>
          <c:val>
            <c:numRef>
              <c:f>Sheet1!$B$2:$B$7</c:f>
              <c:numCache>
                <c:formatCode>0.0%</c:formatCode>
                <c:ptCount val="6"/>
                <c:pt idx="0">
                  <c:v>0.59819596633317496</c:v>
                </c:pt>
                <c:pt idx="1">
                  <c:v>0.19901699221851701</c:v>
                </c:pt>
                <c:pt idx="2">
                  <c:v>6.3020803557249497E-2</c:v>
                </c:pt>
                <c:pt idx="3">
                  <c:v>6.72996665078609E-2</c:v>
                </c:pt>
                <c:pt idx="4">
                  <c:v>4.8504684770525601E-2</c:v>
                </c:pt>
                <c:pt idx="5">
                  <c:v>2.3961886612672699E-2</c:v>
                </c:pt>
              </c:numCache>
            </c:numRef>
          </c:val>
        </c:ser>
        <c:dLbls>
          <c:showLegendKey val="0"/>
          <c:showVal val="0"/>
          <c:showCatName val="1"/>
          <c:showSerName val="0"/>
          <c:showPercent val="0"/>
          <c:showBubbleSize val="0"/>
          <c:showLeaderLines val="1"/>
        </c:dLbls>
        <c:firstSliceAng val="0"/>
        <c:holeSize val="55"/>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legend>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国内一日游游客年龄分布</a:t>
            </a:r>
          </a:p>
        </c:rich>
      </c:tx>
      <c:overlay val="0"/>
      <c:spPr>
        <a:noFill/>
        <a:ln>
          <a:noFill/>
        </a:ln>
        <a:effectLst/>
      </c:spPr>
      <c:txPr>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doughnutChart>
        <c:varyColors val="1"/>
        <c:ser>
          <c:idx val="0"/>
          <c:order val="0"/>
          <c:tx>
            <c:strRef>
              <c:f>Sheet1!$B$1</c:f>
              <c:strCache>
                <c:ptCount val="1"/>
                <c:pt idx="0">
                  <c:v>一日游游客年龄分布</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4"/>
              <c:layout>
                <c:manualLayout>
                  <c:x val="-1.33889037264025E-2"/>
                  <c:y val="-7.4014656703386195E-2"/>
                </c:manualLayout>
              </c:layout>
              <c:showLegendKey val="0"/>
              <c:showVal val="1"/>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0.65847808773401595</c:v>
                </c:pt>
                <c:pt idx="1">
                  <c:v>0.19029839334827101</c:v>
                </c:pt>
                <c:pt idx="2">
                  <c:v>0.117854647396757</c:v>
                </c:pt>
                <c:pt idx="3">
                  <c:v>1.91639676758238E-2</c:v>
                </c:pt>
                <c:pt idx="4">
                  <c:v>1.42049038451328E-2</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legend>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国内过夜游游客停留天数</a:t>
            </a:r>
          </a:p>
        </c:rich>
      </c:tx>
      <c:overlay val="0"/>
      <c:spPr>
        <a:noFill/>
        <a:ln>
          <a:noFill/>
        </a:ln>
        <a:effectLst/>
      </c:spPr>
      <c:txPr>
        <a:bodyPr rot="0" spcFirstLastPara="1" vertOverflow="ellipsis" vert="horz" wrap="square" anchor="ctr" anchorCtr="1"/>
        <a:lstStyle/>
        <a:p>
          <a:pPr>
            <a:defRPr lang="zh-CN" sz="2130"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barChart>
        <c:barDir val="col"/>
        <c:grouping val="clustered"/>
        <c:varyColors val="0"/>
        <c:ser>
          <c:idx val="0"/>
          <c:order val="0"/>
          <c:tx>
            <c:strRef>
              <c:f>Sheet1!$B$1</c:f>
              <c:strCache>
                <c:ptCount val="1"/>
                <c:pt idx="0">
                  <c:v>占比</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Sheet1!$A$2:$A$6</c:f>
              <c:strCache>
                <c:ptCount val="5"/>
                <c:pt idx="0">
                  <c:v>2天</c:v>
                </c:pt>
                <c:pt idx="1">
                  <c:v>3天</c:v>
                </c:pt>
                <c:pt idx="2">
                  <c:v>4-6天</c:v>
                </c:pt>
                <c:pt idx="3">
                  <c:v>7-15天</c:v>
                </c:pt>
                <c:pt idx="4">
                  <c:v>15天以上</c:v>
                </c:pt>
              </c:strCache>
            </c:strRef>
          </c:cat>
          <c:val>
            <c:numRef>
              <c:f>Sheet1!$B$2:$B$6</c:f>
              <c:numCache>
                <c:formatCode>0.0%</c:formatCode>
                <c:ptCount val="5"/>
                <c:pt idx="0">
                  <c:v>0.49530859708476899</c:v>
                </c:pt>
                <c:pt idx="1">
                  <c:v>0.15684462642678701</c:v>
                </c:pt>
                <c:pt idx="2">
                  <c:v>0.16749375533563099</c:v>
                </c:pt>
                <c:pt idx="3">
                  <c:v>0.120717266892212</c:v>
                </c:pt>
                <c:pt idx="4">
                  <c:v>5.9635754260600103E-2</c:v>
                </c:pt>
              </c:numCache>
            </c:numRef>
          </c:val>
        </c:ser>
        <c:dLbls>
          <c:showLegendKey val="0"/>
          <c:showVal val="0"/>
          <c:showCatName val="0"/>
          <c:showSerName val="0"/>
          <c:showPercent val="0"/>
          <c:showBubbleSize val="0"/>
        </c:dLbls>
        <c:gapWidth val="100"/>
        <c:axId val="-686172576"/>
        <c:axId val="-686181824"/>
      </c:barChart>
      <c:catAx>
        <c:axId val="-686172576"/>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crossAx val="-686181824"/>
        <c:crosses val="autoZero"/>
        <c:auto val="1"/>
        <c:lblAlgn val="ctr"/>
        <c:lblOffset val="100"/>
        <c:noMultiLvlLbl val="0"/>
      </c:catAx>
      <c:valAx>
        <c:axId val="-686181824"/>
        <c:scaling>
          <c:orientation val="minMax"/>
        </c:scaling>
        <c:delete val="1"/>
        <c:axPos val="l"/>
        <c:numFmt formatCode="0.0%" sourceLinked="1"/>
        <c:majorTickMark val="out"/>
        <c:minorTickMark val="none"/>
        <c:tickLblPos val="nextTo"/>
        <c:crossAx val="-686172576"/>
        <c:crosses val="autoZero"/>
        <c:crossBetween val="between"/>
      </c:valAx>
      <c:spPr>
        <a:noFill/>
        <a:ln w="28575">
          <a:noFill/>
        </a:ln>
        <a:effectLst/>
      </c:spPr>
    </c:plotArea>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国内过夜游游客年龄分布</a:t>
            </a:r>
          </a:p>
        </c:rich>
      </c:tx>
      <c:overlay val="0"/>
      <c:spPr>
        <a:noFill/>
        <a:ln>
          <a:noFill/>
        </a:ln>
        <a:effectLst/>
      </c:spPr>
      <c:txPr>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doughnutChart>
        <c:varyColors val="1"/>
        <c:ser>
          <c:idx val="0"/>
          <c:order val="0"/>
          <c:tx>
            <c:strRef>
              <c:f>Sheet1!$B$1</c:f>
              <c:strCache>
                <c:ptCount val="1"/>
                <c:pt idx="0">
                  <c:v>占比</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3"/>
              <c:layout>
                <c:manualLayout>
                  <c:x val="-6.4713034677612094E-2"/>
                  <c:y val="-0.104293379900226"/>
                </c:manualLayout>
              </c:layout>
              <c:showLegendKey val="0"/>
              <c:showVal val="0"/>
              <c:showCatName val="1"/>
              <c:showSerName val="0"/>
              <c:showPercent val="1"/>
              <c:showBubbleSize val="0"/>
              <c:separator>
</c:separator>
              <c:extLst>
                <c:ext xmlns:c15="http://schemas.microsoft.com/office/drawing/2012/chart" uri="{CE6537A1-D6FC-4f65-9D91-7224C49458BB}"/>
              </c:extLst>
            </c:dLbl>
            <c:dLbl>
              <c:idx val="4"/>
              <c:layout>
                <c:manualLayout>
                  <c:x val="1.7851871635203301E-2"/>
                  <c:y val="-0.100929077322799"/>
                </c:manualLayout>
              </c:layout>
              <c:showLegendKey val="0"/>
              <c:showVal val="0"/>
              <c:showCatName val="1"/>
              <c:showSerName val="0"/>
              <c:showPercent val="1"/>
              <c:showBubbleSize val="0"/>
              <c:separator>
</c:separator>
              <c:extLst>
                <c:ext xmlns:c15="http://schemas.microsoft.com/office/drawing/2012/chart" uri="{CE6537A1-D6FC-4f65-9D91-7224C49458BB}"/>
              </c:extLst>
            </c:dLbl>
            <c:numFmt formatCode="0.0%" sourceLinked="0"/>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0.60894569133578502</c:v>
                </c:pt>
                <c:pt idx="1">
                  <c:v>0.24288351676825501</c:v>
                </c:pt>
                <c:pt idx="2">
                  <c:v>0.11460297238605199</c:v>
                </c:pt>
                <c:pt idx="3">
                  <c:v>1.9907521654369102E-2</c:v>
                </c:pt>
                <c:pt idx="4">
                  <c:v>1.36602978555388E-2</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legend>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en-US" altLang="zh-CN" dirty="0" smtClean="0">
                <a:solidFill>
                  <a:schemeClr val="bg1"/>
                </a:solidFill>
                <a:latin typeface="黑体" panose="02010609060101010101" pitchFamily="49" charset="-122"/>
                <a:ea typeface="黑体" panose="02010609060101010101" pitchFamily="49" charset="-122"/>
              </a:rPr>
              <a:t>2018</a:t>
            </a:r>
            <a:r>
              <a:rPr lang="zh-CN" altLang="en-US" dirty="0" smtClean="0">
                <a:solidFill>
                  <a:schemeClr val="bg1"/>
                </a:solidFill>
                <a:latin typeface="黑体" panose="02010609060101010101" pitchFamily="49" charset="-122"/>
                <a:ea typeface="黑体" panose="02010609060101010101" pitchFamily="49" charset="-122"/>
              </a:rPr>
              <a:t>年</a:t>
            </a:r>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月</a:t>
            </a:r>
            <a:r>
              <a:rPr lang="zh-CN" altLang="en-US" dirty="0">
                <a:solidFill>
                  <a:schemeClr val="bg1"/>
                </a:solidFill>
                <a:latin typeface="黑体" panose="02010609060101010101" pitchFamily="49" charset="-122"/>
                <a:ea typeface="黑体" panose="02010609060101010101" pitchFamily="49" charset="-122"/>
              </a:rPr>
              <a:t>深圳出境游客数量及走势</a:t>
            </a:r>
            <a:r>
              <a:rPr lang="zh-CN" altLang="en-US" dirty="0" smtClean="0">
                <a:solidFill>
                  <a:schemeClr val="bg1"/>
                </a:solidFill>
                <a:latin typeface="黑体" panose="02010609060101010101" pitchFamily="49" charset="-122"/>
                <a:ea typeface="黑体" panose="02010609060101010101" pitchFamily="49" charset="-122"/>
              </a:rPr>
              <a:t>图（每日）</a:t>
            </a:r>
            <a:endParaRPr lang="en-US" altLang="zh-CN" dirty="0">
              <a:solidFill>
                <a:schemeClr val="bg1"/>
              </a:solidFill>
              <a:latin typeface="黑体" panose="02010609060101010101" pitchFamily="49" charset="-122"/>
              <a:ea typeface="黑体" panose="02010609060101010101" pitchFamily="49" charset="-122"/>
            </a:endParaRPr>
          </a:p>
        </c:rich>
      </c:tx>
      <c:overlay val="0"/>
      <c:spPr>
        <a:noFill/>
        <a:ln>
          <a:noFill/>
        </a:ln>
        <a:effectLst/>
      </c:spPr>
    </c:title>
    <c:autoTitleDeleted val="0"/>
    <c:plotArea>
      <c:layout>
        <c:manualLayout>
          <c:layoutTarget val="inner"/>
          <c:xMode val="edge"/>
          <c:yMode val="edge"/>
          <c:x val="0.105894952017758"/>
          <c:y val="0.13131651828725399"/>
          <c:w val="0.88199639939853003"/>
          <c:h val="0.69404171979724205"/>
        </c:manualLayout>
      </c:layout>
      <c:lineChart>
        <c:grouping val="standard"/>
        <c:varyColors val="0"/>
        <c:ser>
          <c:idx val="0"/>
          <c:order val="0"/>
          <c:tx>
            <c:strRef>
              <c:f>Sheet1!$B$1</c:f>
              <c:strCache>
                <c:ptCount val="1"/>
                <c:pt idx="0">
                  <c:v>数量</c:v>
                </c:pt>
              </c:strCache>
            </c:strRef>
          </c:tx>
          <c:spPr>
            <a:ln w="28575" cap="rnd" cmpd="sng" algn="ctr">
              <a:solidFill>
                <a:schemeClr val="accent2"/>
              </a:solidFill>
              <a:prstDash val="solid"/>
              <a:round/>
            </a:ln>
            <a:effectLst/>
          </c:spPr>
          <c:marker>
            <c:symbol val="circle"/>
            <c:size val="8"/>
            <c:spPr>
              <a:solidFill>
                <a:schemeClr val="accent2"/>
              </a:solidFill>
              <a:ln w="9525" cap="flat" cmpd="sng" algn="ctr">
                <a:solidFill>
                  <a:schemeClr val="accent2"/>
                </a:solidFill>
                <a:prstDash val="solid"/>
                <a:round/>
              </a:ln>
              <a:effectLst/>
            </c:spPr>
          </c:marker>
          <c:dPt>
            <c:idx val="14"/>
            <c:marker>
              <c:symbol val="circle"/>
              <c:size val="10"/>
              <c:spPr>
                <a:solidFill>
                  <a:srgbClr val="FF0000"/>
                </a:solidFill>
                <a:ln w="9525" cap="flat" cmpd="sng" algn="ctr">
                  <a:solidFill>
                    <a:schemeClr val="accent2"/>
                  </a:solidFill>
                  <a:prstDash val="solid"/>
                  <a:round/>
                </a:ln>
                <a:effectLst/>
              </c:spPr>
            </c:marker>
            <c:bubble3D val="0"/>
          </c:dPt>
          <c:dPt>
            <c:idx val="15"/>
            <c:marker>
              <c:symbol val="circle"/>
              <c:size val="10"/>
              <c:spPr>
                <a:solidFill>
                  <a:srgbClr val="FF0000"/>
                </a:solidFill>
                <a:ln w="9525" cap="flat" cmpd="sng" algn="ctr">
                  <a:solidFill>
                    <a:schemeClr val="accent2"/>
                  </a:solidFill>
                  <a:prstDash val="solid"/>
                  <a:round/>
                </a:ln>
                <a:effectLst/>
              </c:spPr>
            </c:marker>
            <c:bubble3D val="0"/>
          </c:dPt>
          <c:cat>
            <c:numRef>
              <c:f>Sheet1!$A$2:$A$31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Sheet1!$B$2:$B$31</c:f>
              <c:numCache>
                <c:formatCode>0.0</c:formatCode>
                <c:ptCount val="30"/>
                <c:pt idx="0">
                  <c:v>4.28684210526316</c:v>
                </c:pt>
                <c:pt idx="1">
                  <c:v>4.4702384210526303</c:v>
                </c:pt>
                <c:pt idx="2">
                  <c:v>4.4627526315789501</c:v>
                </c:pt>
                <c:pt idx="3">
                  <c:v>4.5075263157894696</c:v>
                </c:pt>
                <c:pt idx="4">
                  <c:v>4.5321052631579004</c:v>
                </c:pt>
                <c:pt idx="5">
                  <c:v>4.3652631578947396</c:v>
                </c:pt>
                <c:pt idx="6">
                  <c:v>4.37947368421053</c:v>
                </c:pt>
                <c:pt idx="7">
                  <c:v>4.4736842105263204</c:v>
                </c:pt>
                <c:pt idx="8">
                  <c:v>4.6989473684210497</c:v>
                </c:pt>
                <c:pt idx="9">
                  <c:v>4.0963157894736799</c:v>
                </c:pt>
                <c:pt idx="10">
                  <c:v>4.7015789473684197</c:v>
                </c:pt>
                <c:pt idx="11">
                  <c:v>4.5594736842105297</c:v>
                </c:pt>
                <c:pt idx="12">
                  <c:v>4.4768421052631604</c:v>
                </c:pt>
                <c:pt idx="13">
                  <c:v>4.7236842105263204</c:v>
                </c:pt>
                <c:pt idx="14">
                  <c:v>4.9468421052631601</c:v>
                </c:pt>
                <c:pt idx="15">
                  <c:v>5.0636842105263202</c:v>
                </c:pt>
                <c:pt idx="16">
                  <c:v>4.4878947368421098</c:v>
                </c:pt>
                <c:pt idx="17">
                  <c:v>3.6973684210526301</c:v>
                </c:pt>
                <c:pt idx="18">
                  <c:v>4.40421052631579</c:v>
                </c:pt>
                <c:pt idx="19">
                  <c:v>4.4589473684210503</c:v>
                </c:pt>
                <c:pt idx="20">
                  <c:v>4.5136842105263204</c:v>
                </c:pt>
                <c:pt idx="21">
                  <c:v>3.4347368421052602</c:v>
                </c:pt>
                <c:pt idx="22">
                  <c:v>2.7784210526315798</c:v>
                </c:pt>
                <c:pt idx="23">
                  <c:v>2.5036842105263202</c:v>
                </c:pt>
                <c:pt idx="24">
                  <c:v>2.7931578947368401</c:v>
                </c:pt>
                <c:pt idx="25">
                  <c:v>2.9310526315789498</c:v>
                </c:pt>
                <c:pt idx="26">
                  <c:v>2.8315789473684201</c:v>
                </c:pt>
                <c:pt idx="27">
                  <c:v>2.8573684210526298</c:v>
                </c:pt>
                <c:pt idx="28">
                  <c:v>2.8189473684210502</c:v>
                </c:pt>
                <c:pt idx="29">
                  <c:v>2.6378947368421102</c:v>
                </c:pt>
              </c:numCache>
            </c:numRef>
          </c:val>
          <c:smooth val="0"/>
        </c:ser>
        <c:dLbls>
          <c:showLegendKey val="0"/>
          <c:showVal val="0"/>
          <c:showCatName val="0"/>
          <c:showSerName val="0"/>
          <c:showPercent val="0"/>
          <c:showBubbleSize val="0"/>
        </c:dLbls>
        <c:marker val="1"/>
        <c:smooth val="0"/>
        <c:axId val="-686180736"/>
        <c:axId val="-686176928"/>
      </c:lineChart>
      <c:catAx>
        <c:axId val="-686180736"/>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bg1"/>
                    </a:solidFill>
                    <a:latin typeface="+mn-lt"/>
                    <a:ea typeface="+mn-ea"/>
                    <a:cs typeface="+mn-cs"/>
                  </a:defRPr>
                </a:pPr>
                <a:r>
                  <a:rPr lang="zh-CN" altLang="en-US" dirty="0">
                    <a:solidFill>
                      <a:schemeClr val="bg1"/>
                    </a:solidFill>
                  </a:rPr>
                  <a:t>日期</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crossAx val="-686176928"/>
        <c:crosses val="autoZero"/>
        <c:auto val="1"/>
        <c:lblAlgn val="ctr"/>
        <c:lblOffset val="100"/>
        <c:noMultiLvlLbl val="0"/>
      </c:catAx>
      <c:valAx>
        <c:axId val="-686176928"/>
        <c:scaling>
          <c:orientation val="minMax"/>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1" vertOverflow="ellipsis" vert="horz" wrap="square" anchor="ctr" anchorCtr="1"/>
              <a:lstStyle/>
              <a:p>
                <a:pPr>
                  <a:defRPr lang="zh-CN" sz="1330" b="0"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solidFill>
                      <a:schemeClr val="bg1"/>
                    </a:solidFill>
                    <a:latin typeface="黑体" panose="02010609060101010101" pitchFamily="49" charset="-122"/>
                    <a:ea typeface="黑体" panose="02010609060101010101" pitchFamily="49" charset="-122"/>
                  </a:rPr>
                  <a:t>数量（万人次）</a:t>
                </a:r>
              </a:p>
            </c:rich>
          </c:tx>
          <c:overlay val="0"/>
          <c:spPr>
            <a:noFill/>
            <a:ln>
              <a:noFill/>
            </a:ln>
            <a:effectLst/>
          </c:spPr>
        </c:title>
        <c:numFmt formatCode="#,##0_);[Red]\(#,##0\)" sourceLinked="0"/>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195" b="0" i="0" u="none" strike="noStrike" kern="1200" baseline="0">
                <a:solidFill>
                  <a:schemeClr val="bg1">
                    <a:lumMod val="65000"/>
                  </a:schemeClr>
                </a:solidFill>
                <a:latin typeface="黑体" panose="02010609060101010101" pitchFamily="49" charset="-122"/>
                <a:ea typeface="黑体" panose="02010609060101010101" pitchFamily="49" charset="-122"/>
                <a:cs typeface="+mn-cs"/>
              </a:defRPr>
            </a:pPr>
            <a:endParaRPr lang="zh-CN"/>
          </a:p>
        </c:txPr>
        <c:crossAx val="-686180736"/>
        <c:crosses val="autoZero"/>
        <c:crossBetween val="between"/>
      </c:valAx>
      <c:spPr>
        <a:noFill/>
        <a:ln>
          <a:noFill/>
        </a:ln>
        <a:effectLst/>
      </c:spPr>
    </c:plotArea>
    <c:plotVisOnly val="1"/>
    <c:dispBlanksAs val="gap"/>
    <c:showDLblsOverMax val="0"/>
  </c:chart>
  <c:spPr>
    <a:noFill/>
    <a:ln w="28575">
      <a:solidFill>
        <a:schemeClr val="bg1"/>
      </a:solidFill>
    </a:ln>
    <a:effectLst/>
  </c:spPr>
  <c:txPr>
    <a:bodyPr/>
    <a:lstStyle/>
    <a:p>
      <a:pPr>
        <a:defRPr lang="zh-CN"/>
      </a:pPr>
      <a:endParaRPr lang="zh-CN"/>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深圳出境游类型分布</a:t>
            </a:r>
          </a:p>
        </c:rich>
      </c:tx>
      <c:overlay val="0"/>
      <c:spPr>
        <a:noFill/>
        <a:ln>
          <a:noFill/>
        </a:ln>
        <a:effectLst/>
      </c:spPr>
      <c:txPr>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doughnutChart>
        <c:varyColors val="1"/>
        <c:ser>
          <c:idx val="0"/>
          <c:order val="0"/>
          <c:tx>
            <c:strRef>
              <c:f>Sheet1!$B$1</c:f>
              <c:strCache>
                <c:ptCount val="1"/>
                <c:pt idx="0">
                  <c:v>停留天数</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Lbls>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港澳一日游</c:v>
                </c:pt>
                <c:pt idx="1">
                  <c:v>港澳多日游</c:v>
                </c:pt>
                <c:pt idx="2">
                  <c:v>出国游</c:v>
                </c:pt>
              </c:strCache>
            </c:strRef>
          </c:cat>
          <c:val>
            <c:numRef>
              <c:f>Sheet1!$B$2:$B$4</c:f>
              <c:numCache>
                <c:formatCode>0.0%</c:formatCode>
                <c:ptCount val="3"/>
                <c:pt idx="0">
                  <c:v>0.43448608801600003</c:v>
                </c:pt>
                <c:pt idx="1">
                  <c:v>0.42620249963601298</c:v>
                </c:pt>
                <c:pt idx="2">
                  <c:v>0.139311412347987</c:v>
                </c:pt>
              </c:numCache>
            </c:numRef>
          </c:val>
        </c:ser>
        <c:dLbls>
          <c:showLegendKey val="0"/>
          <c:showVal val="0"/>
          <c:showCatName val="1"/>
          <c:showSerName val="0"/>
          <c:showPercent val="0"/>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legend>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港澳一日游游客年龄分布</a:t>
            </a:r>
          </a:p>
        </c:rich>
      </c:tx>
      <c:overlay val="0"/>
      <c:spPr>
        <a:noFill/>
        <a:ln>
          <a:noFill/>
        </a:ln>
        <a:effectLst/>
      </c:spPr>
      <c:txPr>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doughnutChart>
        <c:varyColors val="1"/>
        <c:ser>
          <c:idx val="0"/>
          <c:order val="0"/>
          <c:tx>
            <c:strRef>
              <c:f>Sheet1!$B$1</c:f>
              <c:strCache>
                <c:ptCount val="1"/>
                <c:pt idx="0">
                  <c:v>占比</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3"/>
              <c:layout>
                <c:manualLayout>
                  <c:x val="-7.8101938404014595E-2"/>
                  <c:y val="-6.7286051548532802E-2"/>
                </c:manualLayout>
              </c:layout>
              <c:showLegendKey val="0"/>
              <c:showVal val="1"/>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0.47689241622575002</c:v>
                </c:pt>
                <c:pt idx="1">
                  <c:v>0.19495238095238099</c:v>
                </c:pt>
                <c:pt idx="2">
                  <c:v>0.168920634920635</c:v>
                </c:pt>
                <c:pt idx="3">
                  <c:v>8.2853615520282198E-2</c:v>
                </c:pt>
                <c:pt idx="4">
                  <c:v>7.6380952380952397E-2</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legend>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solidFill>
                  <a:schemeClr val="bg1"/>
                </a:solidFill>
                <a:latin typeface="黑体" panose="02010609060101010101" pitchFamily="49" charset="-122"/>
                <a:ea typeface="黑体" panose="02010609060101010101" pitchFamily="49" charset="-122"/>
              </a:rPr>
              <a:t>游客年龄特征分布</a:t>
            </a:r>
            <a:endParaRPr lang="en-US" altLang="zh-CN" dirty="0" smtClean="0">
              <a:solidFill>
                <a:schemeClr val="bg1"/>
              </a:solidFill>
              <a:latin typeface="黑体" panose="02010609060101010101" pitchFamily="49" charset="-122"/>
              <a:ea typeface="黑体" panose="02010609060101010101" pitchFamily="49" charset="-122"/>
            </a:endParaRPr>
          </a:p>
          <a:p>
            <a:pPr>
              <a:defRPr/>
            </a:pPr>
            <a:endParaRPr lang="en-US" altLang="zh-CN" dirty="0">
              <a:solidFill>
                <a:schemeClr val="bg1"/>
              </a:solidFill>
              <a:latin typeface="黑体" panose="02010609060101010101" pitchFamily="49" charset="-122"/>
              <a:ea typeface="黑体" panose="02010609060101010101" pitchFamily="49" charset="-122"/>
            </a:endParaRP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列1</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dLbl>
              <c:idx val="0"/>
              <c:layout>
                <c:manualLayout>
                  <c:x val="2.0604945866141731E-2"/>
                  <c:y val="1.9432823607724926E-3"/>
                </c:manualLayout>
              </c:layout>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5.0530265748031499E-3"/>
                  <c:y val="-2.2123522261102225E-3"/>
                </c:manualLayout>
              </c:layout>
              <c:showLegendKey val="0"/>
              <c:showVal val="0"/>
              <c:showCatName val="1"/>
              <c:showSerName val="0"/>
              <c:showPercent val="1"/>
              <c:showBubbleSize val="0"/>
              <c:extLst>
                <c:ext xmlns:c15="http://schemas.microsoft.com/office/drawing/2012/chart" uri="{CE6537A1-D6FC-4f65-9D91-7224C49458BB}">
                  <c15:layout/>
                </c:ext>
              </c:extLst>
            </c:dLbl>
            <c:dLbl>
              <c:idx val="2"/>
              <c:layout>
                <c:manualLayout>
                  <c:x val="3.009702423983809E-2"/>
                  <c:y val="-2.4584823998621275E-3"/>
                </c:manualLayout>
              </c:layout>
              <c:showLegendKey val="0"/>
              <c:showVal val="0"/>
              <c:showCatName val="1"/>
              <c:showSerName val="0"/>
              <c:showPercent val="1"/>
              <c:showBubbleSize val="0"/>
              <c:extLst>
                <c:ext xmlns:c15="http://schemas.microsoft.com/office/drawing/2012/chart" uri="{CE6537A1-D6FC-4f65-9D91-7224C49458BB}">
                  <c15:layout/>
                </c:ext>
              </c:extLst>
            </c:dLbl>
            <c:dLbl>
              <c:idx val="3"/>
              <c:layout>
                <c:manualLayout>
                  <c:x val="-1.5414493110236221E-2"/>
                  <c:y val="-1.4381581300345638E-2"/>
                </c:manualLayout>
              </c:layout>
              <c:showLegendKey val="0"/>
              <c:showVal val="0"/>
              <c:showCatName val="1"/>
              <c:showSerName val="0"/>
              <c:showPercent val="1"/>
              <c:showBubbleSize val="0"/>
              <c:extLst>
                <c:ext xmlns:c15="http://schemas.microsoft.com/office/drawing/2012/chart" uri="{CE6537A1-D6FC-4f65-9D91-7224C49458BB}">
                  <c15:layout/>
                </c:ext>
              </c:extLst>
            </c:dLbl>
            <c:dLbl>
              <c:idx val="4"/>
              <c:layout>
                <c:manualLayout>
                  <c:x val="-1.4299643208661417E-2"/>
                  <c:y val="-4.6939588647909166E-3"/>
                </c:manualLayout>
              </c:layout>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showLegendKey val="0"/>
            <c:showVal val="0"/>
            <c:showCatName val="1"/>
            <c:showSerName val="0"/>
            <c:showPercent val="1"/>
            <c:showBubbleSize val="0"/>
            <c:showLeaderLines val="0"/>
            <c:extLst>
              <c:ext xmlns:c15="http://schemas.microsoft.com/office/drawing/2012/chart" uri="{CE6537A1-D6FC-4f65-9D91-7224C49458BB}">
                <c15:layout/>
              </c:ext>
            </c:extLst>
          </c:dLbls>
          <c:cat>
            <c:strRef>
              <c:f>Sheet1!$A$2:$A$6</c:f>
              <c:strCache>
                <c:ptCount val="5"/>
                <c:pt idx="0">
                  <c:v>老年</c:v>
                </c:pt>
                <c:pt idx="1">
                  <c:v>青年</c:v>
                </c:pt>
                <c:pt idx="2">
                  <c:v>少年</c:v>
                </c:pt>
                <c:pt idx="3">
                  <c:v>中年</c:v>
                </c:pt>
                <c:pt idx="4">
                  <c:v>壮盛年</c:v>
                </c:pt>
              </c:strCache>
            </c:strRef>
          </c:cat>
          <c:val>
            <c:numRef>
              <c:f>Sheet1!$B$2:$B$6</c:f>
              <c:numCache>
                <c:formatCode>General</c:formatCode>
                <c:ptCount val="5"/>
                <c:pt idx="0">
                  <c:v>0.14563096464256803</c:v>
                </c:pt>
                <c:pt idx="1">
                  <c:v>0.25864261109611969</c:v>
                </c:pt>
                <c:pt idx="2">
                  <c:v>0.14268419525704418</c:v>
                </c:pt>
                <c:pt idx="3">
                  <c:v>0.17005013055227222</c:v>
                </c:pt>
                <c:pt idx="4">
                  <c:v>0.28299209845199591</c:v>
                </c:pt>
              </c:numCache>
            </c:numRef>
          </c:val>
        </c:ser>
        <c:dLbls>
          <c:showLegendKey val="0"/>
          <c:showVal val="0"/>
          <c:showCatName val="1"/>
          <c:showSerName val="0"/>
          <c:showPercent val="1"/>
          <c:showBubbleSize val="0"/>
          <c:showLeaderLines val="0"/>
        </c:dLbls>
        <c:firstSliceAng val="0"/>
      </c:pieChart>
      <c:spPr>
        <a:noFill/>
        <a:ln>
          <a:noFill/>
        </a:ln>
        <a:effectLst/>
      </c:spPr>
    </c:plotArea>
    <c:plotVisOnly val="1"/>
    <c:dispBlanksAs val="gap"/>
    <c:showDLblsOverMax val="0"/>
  </c:chart>
  <c:spPr>
    <a:solidFill>
      <a:schemeClr val="tx1">
        <a:lumMod val="75000"/>
        <a:lumOff val="25000"/>
      </a:schemeClr>
    </a:solidFill>
    <a:ln>
      <a:noFill/>
    </a:ln>
    <a:effectLst/>
  </c:spPr>
  <c:txPr>
    <a:bodyPr/>
    <a:lstStyle/>
    <a:p>
      <a:pPr>
        <a:defRPr/>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港澳过夜游游客年龄分布</a:t>
            </a:r>
          </a:p>
        </c:rich>
      </c:tx>
      <c:overlay val="0"/>
      <c:spPr>
        <a:noFill/>
        <a:ln>
          <a:noFill/>
        </a:ln>
        <a:effectLst/>
      </c:spPr>
      <c:txPr>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doughnutChart>
        <c:varyColors val="1"/>
        <c:ser>
          <c:idx val="0"/>
          <c:order val="0"/>
          <c:tx>
            <c:strRef>
              <c:f>Sheet1!$B$1</c:f>
              <c:strCache>
                <c:ptCount val="1"/>
                <c:pt idx="0">
                  <c:v>一日游游客年龄分布</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3"/>
              <c:layout>
                <c:manualLayout>
                  <c:x val="-4.9092646996809201E-2"/>
                  <c:y val="-6.1678168074694299E-17"/>
                </c:manualLayout>
              </c:layout>
              <c:showLegendKey val="0"/>
              <c:showVal val="1"/>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0.48932918606950898</c:v>
                </c:pt>
                <c:pt idx="1">
                  <c:v>0.184828925367231</c:v>
                </c:pt>
                <c:pt idx="2">
                  <c:v>0.176036965785073</c:v>
                </c:pt>
                <c:pt idx="3">
                  <c:v>7.8192703932109503E-2</c:v>
                </c:pt>
                <c:pt idx="4">
                  <c:v>7.1612218846077796E-2</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legend>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港澳过夜游游客停留天数</a:t>
            </a:r>
          </a:p>
        </c:rich>
      </c:tx>
      <c:overlay val="0"/>
      <c:spPr>
        <a:noFill/>
        <a:ln>
          <a:noFill/>
        </a:ln>
        <a:effectLst/>
      </c:spPr>
      <c:txPr>
        <a:bodyPr rot="0" spcFirstLastPara="1" vertOverflow="ellipsis" vert="horz" wrap="square" anchor="ctr" anchorCtr="1"/>
        <a:lstStyle/>
        <a:p>
          <a:pPr>
            <a:defRPr lang="zh-CN" sz="2130"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barChart>
        <c:barDir val="col"/>
        <c:grouping val="clustered"/>
        <c:varyColors val="0"/>
        <c:ser>
          <c:idx val="0"/>
          <c:order val="0"/>
          <c:tx>
            <c:strRef>
              <c:f>Sheet1!$B$1</c:f>
              <c:strCache>
                <c:ptCount val="1"/>
                <c:pt idx="0">
                  <c:v>停留天数</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dPt>
          <c:dPt>
            <c:idx val="1"/>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dPt>
          <c:dPt>
            <c:idx val="2"/>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dPt>
          <c:dPt>
            <c:idx val="3"/>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dPt>
          <c:dPt>
            <c:idx val="4"/>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Sheet1!$A$2:$A$6</c:f>
              <c:strCache>
                <c:ptCount val="5"/>
                <c:pt idx="0">
                  <c:v>2天</c:v>
                </c:pt>
                <c:pt idx="1">
                  <c:v>3天</c:v>
                </c:pt>
                <c:pt idx="2">
                  <c:v>4-6天</c:v>
                </c:pt>
                <c:pt idx="3">
                  <c:v>7-15天</c:v>
                </c:pt>
                <c:pt idx="4">
                  <c:v>15天以上</c:v>
                </c:pt>
              </c:strCache>
            </c:strRef>
          </c:cat>
          <c:val>
            <c:numRef>
              <c:f>Sheet1!$B$2:$B$6</c:f>
              <c:numCache>
                <c:formatCode>0.0%</c:formatCode>
                <c:ptCount val="5"/>
                <c:pt idx="0">
                  <c:v>0.840612021071936</c:v>
                </c:pt>
                <c:pt idx="1">
                  <c:v>7.55137632823316E-2</c:v>
                </c:pt>
                <c:pt idx="2">
                  <c:v>6.1579676009996601E-2</c:v>
                </c:pt>
                <c:pt idx="3">
                  <c:v>2.1233751056293701E-2</c:v>
                </c:pt>
                <c:pt idx="4">
                  <c:v>1.06078857944228E-3</c:v>
                </c:pt>
              </c:numCache>
            </c:numRef>
          </c:val>
        </c:ser>
        <c:dLbls>
          <c:showLegendKey val="0"/>
          <c:showVal val="0"/>
          <c:showCatName val="0"/>
          <c:showSerName val="0"/>
          <c:showPercent val="0"/>
          <c:showBubbleSize val="0"/>
        </c:dLbls>
        <c:gapWidth val="100"/>
        <c:axId val="-686175840"/>
        <c:axId val="-686175296"/>
      </c:barChart>
      <c:catAx>
        <c:axId val="-686175840"/>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crossAx val="-686175296"/>
        <c:crosses val="autoZero"/>
        <c:auto val="1"/>
        <c:lblAlgn val="ctr"/>
        <c:lblOffset val="100"/>
        <c:noMultiLvlLbl val="0"/>
      </c:catAx>
      <c:valAx>
        <c:axId val="-686175296"/>
        <c:scaling>
          <c:orientation val="minMax"/>
        </c:scaling>
        <c:delete val="1"/>
        <c:axPos val="l"/>
        <c:numFmt formatCode="0.0%" sourceLinked="1"/>
        <c:majorTickMark val="out"/>
        <c:minorTickMark val="none"/>
        <c:tickLblPos val="nextTo"/>
        <c:crossAx val="-686175840"/>
        <c:crosses val="autoZero"/>
        <c:crossBetween val="between"/>
      </c:valAx>
      <c:spPr>
        <a:noFill/>
        <a:ln w="28575">
          <a:noFill/>
        </a:ln>
        <a:effectLst/>
      </c:spPr>
    </c:plotArea>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出国游游客年龄分布</a:t>
            </a:r>
          </a:p>
        </c:rich>
      </c:tx>
      <c:overlay val="0"/>
      <c:spPr>
        <a:noFill/>
        <a:ln>
          <a:noFill/>
        </a:ln>
        <a:effectLst/>
      </c:spPr>
      <c:txPr>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doughnutChart>
        <c:varyColors val="1"/>
        <c:ser>
          <c:idx val="0"/>
          <c:order val="0"/>
          <c:tx>
            <c:strRef>
              <c:f>Sheet1!$B$1</c:f>
              <c:strCache>
                <c:ptCount val="1"/>
                <c:pt idx="0">
                  <c:v>一日游游客年龄分布</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2"/>
              <c:layout>
                <c:manualLayout>
                  <c:x val="-8.2564906312815406E-2"/>
                  <c:y val="-1.34572103097066E-2"/>
                </c:manualLayout>
              </c:layout>
              <c:showLegendKey val="0"/>
              <c:showVal val="1"/>
              <c:showCatName val="1"/>
              <c:showSerName val="0"/>
              <c:showPercent val="0"/>
              <c:showBubbleSize val="0"/>
              <c:extLst>
                <c:ext xmlns:c15="http://schemas.microsoft.com/office/drawing/2012/chart" uri="{CE6537A1-D6FC-4f65-9D91-7224C49458BB}"/>
              </c:extLst>
            </c:dLbl>
            <c:dLbl>
              <c:idx val="3"/>
              <c:layout>
                <c:manualLayout>
                  <c:x val="-8.7027874221616203E-2"/>
                  <c:y val="-6.7286051548532899E-2"/>
                </c:manualLayout>
              </c:layout>
              <c:showLegendKey val="0"/>
              <c:showVal val="1"/>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壮盛年</c:v>
                </c:pt>
                <c:pt idx="1">
                  <c:v>中年</c:v>
                </c:pt>
                <c:pt idx="2">
                  <c:v>青年</c:v>
                </c:pt>
                <c:pt idx="3">
                  <c:v>老年</c:v>
                </c:pt>
                <c:pt idx="4">
                  <c:v>少年</c:v>
                </c:pt>
              </c:strCache>
            </c:strRef>
          </c:cat>
          <c:val>
            <c:numRef>
              <c:f>Sheet1!$B$2:$B$6</c:f>
              <c:numCache>
                <c:formatCode>0.0%</c:formatCode>
                <c:ptCount val="5"/>
                <c:pt idx="0">
                  <c:v>0.72159515951595199</c:v>
                </c:pt>
                <c:pt idx="1">
                  <c:v>0.14717271727172701</c:v>
                </c:pt>
                <c:pt idx="2">
                  <c:v>8.4961496149614998E-2</c:v>
                </c:pt>
                <c:pt idx="3">
                  <c:v>2.6600660066006601E-2</c:v>
                </c:pt>
                <c:pt idx="4">
                  <c:v>1.9669966996699699E-2</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legend>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r>
              <a:rPr lang="en-US" altLang="zh-CN" dirty="0">
                <a:latin typeface="黑体" panose="02010609060101010101" pitchFamily="49" charset="-122"/>
                <a:ea typeface="黑体" panose="02010609060101010101" pitchFamily="49" charset="-122"/>
              </a:rPr>
              <a:t>TOP15</a:t>
            </a:r>
            <a:r>
              <a:rPr lang="zh-CN" altLang="en-US" dirty="0">
                <a:latin typeface="黑体" panose="02010609060101010101" pitchFamily="49" charset="-122"/>
                <a:ea typeface="黑体" panose="02010609060101010101" pitchFamily="49" charset="-122"/>
              </a:rPr>
              <a:t>出国游人数与占比（按目的国家）</a:t>
            </a:r>
            <a:endParaRPr lang="zh-CN" dirty="0">
              <a:latin typeface="黑体" panose="02010609060101010101" pitchFamily="49" charset="-122"/>
              <a:ea typeface="黑体" panose="02010609060101010101" pitchFamily="49" charset="-122"/>
            </a:endParaRP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areaChart>
        <c:grouping val="stacked"/>
        <c:varyColors val="0"/>
        <c:ser>
          <c:idx val="0"/>
          <c:order val="0"/>
          <c:tx>
            <c:strRef>
              <c:f>Sheet1!$B$1</c:f>
              <c:strCache>
                <c:ptCount val="1"/>
                <c:pt idx="0">
                  <c:v>人数（万）</c:v>
                </c:pt>
              </c:strCache>
            </c:strRef>
          </c:tx>
          <c:spPr>
            <a:solidFill>
              <a:schemeClr val="accent1"/>
            </a:solidFill>
            <a:ln>
              <a:noFill/>
            </a:ln>
            <a:effectLst/>
          </c:spPr>
          <c:dLbls>
            <c:dLbl>
              <c:idx val="0"/>
              <c:layout>
                <c:manualLayout>
                  <c:x val="1.70661652564019E-3"/>
                  <c:y val="-0.33072069085530997"/>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1.1028169882444301E-2"/>
                  <c:y val="-0.251977669223094"/>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3.6760566274814501E-3"/>
                  <c:y val="-0.20998139101924501"/>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5.1197048502817401E-3"/>
                  <c:y val="-0.19948232146828199"/>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0"/>
                  <c:y val="-0.13386313677476899"/>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1.48356382980263E-2"/>
                  <c:y val="-0.107615462897363"/>
                </c:manualLayout>
              </c:layout>
              <c:showLegendKey val="0"/>
              <c:showVal val="1"/>
              <c:showCatName val="0"/>
              <c:showSerName val="0"/>
              <c:showPercent val="0"/>
              <c:showBubbleSize val="0"/>
              <c:extLst>
                <c:ext xmlns:c15="http://schemas.microsoft.com/office/drawing/2012/chart" uri="{CE6537A1-D6FC-4f65-9D91-7224C49458BB}"/>
              </c:extLst>
            </c:dLbl>
            <c:dLbl>
              <c:idx val="6"/>
              <c:layout>
                <c:manualLayout>
                  <c:x val="5.5140849412221703E-3"/>
                  <c:y val="-0.107615462897363"/>
                </c:manualLayout>
              </c:layout>
              <c:showLegendKey val="0"/>
              <c:showVal val="1"/>
              <c:showCatName val="0"/>
              <c:showSerName val="0"/>
              <c:showPercent val="0"/>
              <c:showBubbleSize val="0"/>
              <c:extLst>
                <c:ext xmlns:c15="http://schemas.microsoft.com/office/drawing/2012/chart" uri="{CE6537A1-D6FC-4f65-9D91-7224C49458BB}"/>
              </c:extLst>
            </c:dLbl>
            <c:dLbl>
              <c:idx val="7"/>
              <c:layout>
                <c:manualLayout>
                  <c:x val="-2.2324084046811501E-3"/>
                  <c:y val="-8.3992556407697899E-2"/>
                </c:manualLayout>
              </c:layout>
              <c:showLegendKey val="0"/>
              <c:showVal val="1"/>
              <c:showCatName val="0"/>
              <c:showSerName val="0"/>
              <c:showPercent val="0"/>
              <c:showBubbleSize val="0"/>
              <c:extLst>
                <c:ext xmlns:c15="http://schemas.microsoft.com/office/drawing/2012/chart" uri="{CE6537A1-D6FC-4f65-9D91-7224C49458BB}"/>
              </c:extLst>
            </c:dLbl>
            <c:dLbl>
              <c:idx val="8"/>
              <c:layout>
                <c:manualLayout>
                  <c:x val="0"/>
                  <c:y val="-8.1367789019957296E-2"/>
                </c:manualLayout>
              </c:layout>
              <c:showLegendKey val="0"/>
              <c:showVal val="1"/>
              <c:showCatName val="0"/>
              <c:showSerName val="0"/>
              <c:showPercent val="0"/>
              <c:showBubbleSize val="0"/>
              <c:extLst>
                <c:ext xmlns:c15="http://schemas.microsoft.com/office/drawing/2012/chart" uri="{CE6537A1-D6FC-4f65-9D91-7224C49458BB}"/>
              </c:extLst>
            </c:dLbl>
            <c:dLbl>
              <c:idx val="9"/>
              <c:layout>
                <c:manualLayout>
                  <c:x val="3.2818212631798901E-3"/>
                  <c:y val="-7.6118254244476199E-2"/>
                </c:manualLayout>
              </c:layout>
              <c:spPr>
                <a:noFill/>
                <a:ln>
                  <a:noFill/>
                </a:ln>
                <a:effectLst/>
              </c:spPr>
              <c:txPr>
                <a:bodyPr rot="0" spcFirstLastPara="1" vertOverflow="overflow" horzOverflow="overflow" vert="horz" wrap="square" lIns="38100" tIns="19050" rIns="38100" bIns="19050" anchor="ctr" anchorCtr="1">
                  <a:no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1"/>
              <c:showCatName val="0"/>
              <c:showSerName val="0"/>
              <c:showPercent val="0"/>
              <c:showBubbleSize val="0"/>
              <c:extLst>
                <c:ext xmlns:c15="http://schemas.microsoft.com/office/drawing/2012/chart" uri="{CE6537A1-D6FC-4f65-9D91-7224C49458BB}">
                  <c15:layout>
                    <c:manualLayout>
                      <c:w val="6.1826785948432703E-2"/>
                      <c:h val="0.114466105779366"/>
                    </c:manualLayout>
                  </c15:layout>
                </c:ext>
              </c:extLst>
            </c:dLbl>
            <c:dLbl>
              <c:idx val="10"/>
              <c:layout>
                <c:manualLayout>
                  <c:x val="3.6760566274814501E-3"/>
                  <c:y val="-6.5619184693513993E-2"/>
                </c:manualLayout>
              </c:layout>
              <c:showLegendKey val="0"/>
              <c:showVal val="1"/>
              <c:showCatName val="0"/>
              <c:showSerName val="0"/>
              <c:showPercent val="0"/>
              <c:showBubbleSize val="0"/>
              <c:extLst>
                <c:ext xmlns:c15="http://schemas.microsoft.com/office/drawing/2012/chart" uri="{CE6537A1-D6FC-4f65-9D91-7224C49458BB}"/>
              </c:extLst>
            </c:dLbl>
            <c:dLbl>
              <c:idx val="11"/>
              <c:layout>
                <c:manualLayout>
                  <c:x val="-1.83802831374072E-3"/>
                  <c:y val="-6.82439520812545E-2"/>
                </c:manualLayout>
              </c:layout>
              <c:showLegendKey val="0"/>
              <c:showVal val="1"/>
              <c:showCatName val="0"/>
              <c:showSerName val="0"/>
              <c:showPercent val="0"/>
              <c:showBubbleSize val="0"/>
              <c:extLst>
                <c:ext xmlns:c15="http://schemas.microsoft.com/office/drawing/2012/chart" uri="{CE6537A1-D6FC-4f65-9D91-7224C49458BB}"/>
              </c:extLst>
            </c:dLbl>
            <c:dLbl>
              <c:idx val="12"/>
              <c:layout>
                <c:manualLayout>
                  <c:x val="-3.6760566274814501E-3"/>
                  <c:y val="-7.3493486856735707E-2"/>
                </c:manualLayout>
              </c:layout>
              <c:showLegendKey val="0"/>
              <c:showVal val="1"/>
              <c:showCatName val="0"/>
              <c:showSerName val="0"/>
              <c:showPercent val="0"/>
              <c:showBubbleSize val="0"/>
              <c:extLst>
                <c:ext xmlns:c15="http://schemas.microsoft.com/office/drawing/2012/chart" uri="{CE6537A1-D6FC-4f65-9D91-7224C49458BB}"/>
              </c:extLst>
            </c:dLbl>
            <c:dLbl>
              <c:idx val="13"/>
              <c:layout>
                <c:manualLayout>
                  <c:x val="-1.83802831374072E-3"/>
                  <c:y val="-7.0868719468995103E-2"/>
                </c:manualLayout>
              </c:layout>
              <c:showLegendKey val="0"/>
              <c:showVal val="1"/>
              <c:showCatName val="0"/>
              <c:showSerName val="0"/>
              <c:showPercent val="0"/>
              <c:showBubbleSize val="0"/>
              <c:extLst>
                <c:ext xmlns:c15="http://schemas.microsoft.com/office/drawing/2012/chart" uri="{CE6537A1-D6FC-4f65-9D91-7224C49458BB}"/>
              </c:extLst>
            </c:dLbl>
            <c:dLbl>
              <c:idx val="14"/>
              <c:layout>
                <c:manualLayout>
                  <c:x val="-3.6760566274814501E-3"/>
                  <c:y val="-6.5619184693514104E-2"/>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overflow" horzOverflow="overflow"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Sheet1!$A$2:$A$16</c:f>
              <c:strCache>
                <c:ptCount val="15"/>
                <c:pt idx="0">
                  <c:v>日本</c:v>
                </c:pt>
                <c:pt idx="1">
                  <c:v>泰国</c:v>
                </c:pt>
                <c:pt idx="2">
                  <c:v>美国</c:v>
                </c:pt>
                <c:pt idx="3">
                  <c:v>加拿大</c:v>
                </c:pt>
                <c:pt idx="4">
                  <c:v>马来西亚</c:v>
                </c:pt>
                <c:pt idx="5">
                  <c:v>韩国</c:v>
                </c:pt>
                <c:pt idx="6">
                  <c:v>越南</c:v>
                </c:pt>
                <c:pt idx="7">
                  <c:v>印度尼西亚</c:v>
                </c:pt>
                <c:pt idx="8">
                  <c:v>俄罗斯</c:v>
                </c:pt>
                <c:pt idx="9">
                  <c:v>哈萨克斯坦</c:v>
                </c:pt>
                <c:pt idx="10">
                  <c:v>菲律宾</c:v>
                </c:pt>
                <c:pt idx="11">
                  <c:v>法国</c:v>
                </c:pt>
                <c:pt idx="12">
                  <c:v>柬埔寨</c:v>
                </c:pt>
                <c:pt idx="13">
                  <c:v>新加坡</c:v>
                </c:pt>
                <c:pt idx="14">
                  <c:v>德国</c:v>
                </c:pt>
              </c:strCache>
            </c:strRef>
          </c:cat>
          <c:val>
            <c:numRef>
              <c:f>Sheet1!$B$2:$B$16</c:f>
              <c:numCache>
                <c:formatCode>0.0</c:formatCode>
                <c:ptCount val="15"/>
                <c:pt idx="0">
                  <c:v>1.23473684210526</c:v>
                </c:pt>
                <c:pt idx="1">
                  <c:v>0.97578947368421098</c:v>
                </c:pt>
                <c:pt idx="2">
                  <c:v>0.79473684210526296</c:v>
                </c:pt>
                <c:pt idx="3">
                  <c:v>0.79473684210526296</c:v>
                </c:pt>
                <c:pt idx="4">
                  <c:v>0.52105263157894699</c:v>
                </c:pt>
                <c:pt idx="5">
                  <c:v>0.43947368421052602</c:v>
                </c:pt>
                <c:pt idx="6">
                  <c:v>0.39947368421052598</c:v>
                </c:pt>
                <c:pt idx="7">
                  <c:v>0.28421052631578902</c:v>
                </c:pt>
                <c:pt idx="8">
                  <c:v>0.27157894736842098</c:v>
                </c:pt>
                <c:pt idx="9">
                  <c:v>0.27157894736842098</c:v>
                </c:pt>
                <c:pt idx="10">
                  <c:v>0.26894736842105299</c:v>
                </c:pt>
                <c:pt idx="11">
                  <c:v>0.26736842105263198</c:v>
                </c:pt>
                <c:pt idx="12">
                  <c:v>0.25</c:v>
                </c:pt>
                <c:pt idx="13">
                  <c:v>0.247894736842105</c:v>
                </c:pt>
                <c:pt idx="14">
                  <c:v>0.23368421052631599</c:v>
                </c:pt>
              </c:numCache>
            </c:numRef>
          </c:val>
        </c:ser>
        <c:dLbls>
          <c:showLegendKey val="0"/>
          <c:showVal val="0"/>
          <c:showCatName val="0"/>
          <c:showSerName val="0"/>
          <c:showPercent val="0"/>
          <c:showBubbleSize val="0"/>
        </c:dLbls>
        <c:axId val="-686174752"/>
        <c:axId val="-686185088"/>
      </c:areaChart>
      <c:barChart>
        <c:barDir val="col"/>
        <c:grouping val="clustered"/>
        <c:varyColors val="0"/>
        <c:ser>
          <c:idx val="1"/>
          <c:order val="1"/>
          <c:tx>
            <c:strRef>
              <c:f>Sheet1!$C$1</c:f>
              <c:strCache>
                <c:ptCount val="1"/>
                <c:pt idx="0">
                  <c:v>占比</c:v>
                </c:pt>
              </c:strCache>
            </c:strRef>
          </c:tx>
          <c:spPr>
            <a:solidFill>
              <a:schemeClr val="accent2"/>
            </a:solidFill>
            <a:ln>
              <a:noFill/>
            </a:ln>
            <a:effectLst/>
          </c:spPr>
          <c:invertIfNegative val="0"/>
          <c:cat>
            <c:strRef>
              <c:f>Sheet1!$A$2:$A$16</c:f>
              <c:strCache>
                <c:ptCount val="15"/>
                <c:pt idx="0">
                  <c:v>日本</c:v>
                </c:pt>
                <c:pt idx="1">
                  <c:v>泰国</c:v>
                </c:pt>
                <c:pt idx="2">
                  <c:v>美国</c:v>
                </c:pt>
                <c:pt idx="3">
                  <c:v>加拿大</c:v>
                </c:pt>
                <c:pt idx="4">
                  <c:v>马来西亚</c:v>
                </c:pt>
                <c:pt idx="5">
                  <c:v>韩国</c:v>
                </c:pt>
                <c:pt idx="6">
                  <c:v>越南</c:v>
                </c:pt>
                <c:pt idx="7">
                  <c:v>印度尼西亚</c:v>
                </c:pt>
                <c:pt idx="8">
                  <c:v>俄罗斯</c:v>
                </c:pt>
                <c:pt idx="9">
                  <c:v>哈萨克斯坦</c:v>
                </c:pt>
                <c:pt idx="10">
                  <c:v>菲律宾</c:v>
                </c:pt>
                <c:pt idx="11">
                  <c:v>法国</c:v>
                </c:pt>
                <c:pt idx="12">
                  <c:v>柬埔寨</c:v>
                </c:pt>
                <c:pt idx="13">
                  <c:v>新加坡</c:v>
                </c:pt>
                <c:pt idx="14">
                  <c:v>德国</c:v>
                </c:pt>
              </c:strCache>
            </c:strRef>
          </c:cat>
          <c:val>
            <c:numRef>
              <c:f>Sheet1!$C$2:$C$16</c:f>
              <c:numCache>
                <c:formatCode>0.0%</c:formatCode>
                <c:ptCount val="15"/>
                <c:pt idx="0">
                  <c:v>0.129042904290429</c:v>
                </c:pt>
                <c:pt idx="1">
                  <c:v>0.101980198019802</c:v>
                </c:pt>
                <c:pt idx="2">
                  <c:v>8.3058305830583101E-2</c:v>
                </c:pt>
                <c:pt idx="3">
                  <c:v>8.3058305830583101E-2</c:v>
                </c:pt>
                <c:pt idx="4">
                  <c:v>5.4455445544554497E-2</c:v>
                </c:pt>
                <c:pt idx="5">
                  <c:v>4.5929592959295898E-2</c:v>
                </c:pt>
                <c:pt idx="6">
                  <c:v>4.1749174917491701E-2</c:v>
                </c:pt>
                <c:pt idx="7">
                  <c:v>2.9702970297029702E-2</c:v>
                </c:pt>
                <c:pt idx="8">
                  <c:v>2.8382838283828399E-2</c:v>
                </c:pt>
                <c:pt idx="9">
                  <c:v>2.8382838283828399E-2</c:v>
                </c:pt>
                <c:pt idx="10">
                  <c:v>2.8107810781078098E-2</c:v>
                </c:pt>
                <c:pt idx="11">
                  <c:v>2.7942794279427901E-2</c:v>
                </c:pt>
                <c:pt idx="12">
                  <c:v>2.6127612761276099E-2</c:v>
                </c:pt>
                <c:pt idx="13">
                  <c:v>2.5907590759075901E-2</c:v>
                </c:pt>
                <c:pt idx="14">
                  <c:v>2.44224422442244E-2</c:v>
                </c:pt>
              </c:numCache>
            </c:numRef>
          </c:val>
        </c:ser>
        <c:dLbls>
          <c:showLegendKey val="0"/>
          <c:showVal val="0"/>
          <c:showCatName val="0"/>
          <c:showSerName val="0"/>
          <c:showPercent val="0"/>
          <c:showBubbleSize val="0"/>
        </c:dLbls>
        <c:gapWidth val="219"/>
        <c:axId val="-686184544"/>
        <c:axId val="-686172032"/>
      </c:barChart>
      <c:catAx>
        <c:axId val="-686174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crossAx val="-686185088"/>
        <c:crosses val="autoZero"/>
        <c:auto val="1"/>
        <c:lblAlgn val="ctr"/>
        <c:lblOffset val="100"/>
        <c:noMultiLvlLbl val="0"/>
      </c:catAx>
      <c:valAx>
        <c:axId val="-686185088"/>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lumMod val="65000"/>
                  </a:schemeClr>
                </a:solidFill>
                <a:latin typeface="黑体" panose="02010609060101010101" pitchFamily="49" charset="-122"/>
                <a:ea typeface="黑体" panose="02010609060101010101" pitchFamily="49" charset="-122"/>
                <a:cs typeface="+mn-cs"/>
              </a:defRPr>
            </a:pPr>
            <a:endParaRPr lang="zh-CN"/>
          </a:p>
        </c:txPr>
        <c:crossAx val="-686174752"/>
        <c:crosses val="autoZero"/>
        <c:crossBetween val="between"/>
      </c:valAx>
      <c:catAx>
        <c:axId val="-686184544"/>
        <c:scaling>
          <c:orientation val="minMax"/>
        </c:scaling>
        <c:delete val="1"/>
        <c:axPos val="b"/>
        <c:numFmt formatCode="General" sourceLinked="1"/>
        <c:majorTickMark val="out"/>
        <c:minorTickMark val="none"/>
        <c:tickLblPos val="nextTo"/>
        <c:crossAx val="-686172032"/>
        <c:crosses val="autoZero"/>
        <c:auto val="1"/>
        <c:lblAlgn val="ctr"/>
        <c:lblOffset val="100"/>
        <c:noMultiLvlLbl val="0"/>
      </c:catAx>
      <c:valAx>
        <c:axId val="-686172032"/>
        <c:scaling>
          <c:orientation val="minMax"/>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crossAx val="-686184544"/>
        <c:crosses val="max"/>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legend>
    <c:plotVisOnly val="1"/>
    <c:dispBlanksAs val="gap"/>
    <c:showDLblsOverMax val="0"/>
  </c:chart>
  <c:spPr>
    <a:noFill/>
    <a:ln>
      <a:noFill/>
    </a:ln>
    <a:effectLst/>
  </c:spPr>
  <c:txPr>
    <a:bodyPr/>
    <a:lstStyle/>
    <a:p>
      <a:pPr>
        <a:defRPr lang="zh-CN">
          <a:solidFill>
            <a:schemeClr val="bg1"/>
          </a:solidFill>
        </a:defRPr>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出国游游客停留天数分析</a:t>
            </a:r>
          </a:p>
        </c:rich>
      </c:tx>
      <c:overlay val="0"/>
      <c:spPr>
        <a:noFill/>
        <a:ln>
          <a:noFill/>
        </a:ln>
        <a:effectLst/>
      </c:spPr>
      <c:txPr>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doughnutChart>
        <c:varyColors val="1"/>
        <c:ser>
          <c:idx val="0"/>
          <c:order val="0"/>
          <c:tx>
            <c:strRef>
              <c:f>Sheet1!$B$1</c:f>
              <c:strCache>
                <c:ptCount val="1"/>
                <c:pt idx="0">
                  <c:v>停留天数</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Pt>
            <c:idx val="5"/>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dPt>
          <c:dLbls>
            <c:dLbl>
              <c:idx val="5"/>
              <c:layout>
                <c:manualLayout>
                  <c:x val="3.9677332683499102E-3"/>
                  <c:y val="-0.102629346689964"/>
                </c:manualLayout>
              </c:layout>
              <c:showLegendKey val="0"/>
              <c:showVal val="1"/>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1天</c:v>
                </c:pt>
                <c:pt idx="1">
                  <c:v>2天</c:v>
                </c:pt>
                <c:pt idx="2">
                  <c:v>3天</c:v>
                </c:pt>
                <c:pt idx="3">
                  <c:v>4-6天</c:v>
                </c:pt>
                <c:pt idx="4">
                  <c:v>7-15天</c:v>
                </c:pt>
                <c:pt idx="5">
                  <c:v>15天以上</c:v>
                </c:pt>
              </c:strCache>
            </c:strRef>
          </c:cat>
          <c:val>
            <c:numRef>
              <c:f>Sheet1!$B$2:$B$7</c:f>
              <c:numCache>
                <c:formatCode>0.0%</c:formatCode>
                <c:ptCount val="6"/>
                <c:pt idx="0">
                  <c:v>0.51103285093270201</c:v>
                </c:pt>
                <c:pt idx="1">
                  <c:v>0.14339954878115899</c:v>
                </c:pt>
                <c:pt idx="2">
                  <c:v>9.8112584603532699E-2</c:v>
                </c:pt>
                <c:pt idx="3">
                  <c:v>0.15170857866064999</c:v>
                </c:pt>
                <c:pt idx="4">
                  <c:v>7.8247950255874096E-2</c:v>
                </c:pt>
                <c:pt idx="5">
                  <c:v>1.7498486766081602E-2</c:v>
                </c:pt>
              </c:numCache>
            </c:numRef>
          </c:val>
        </c:ser>
        <c:dLbls>
          <c:showLegendKey val="0"/>
          <c:showVal val="0"/>
          <c:showCatName val="1"/>
          <c:showSerName val="0"/>
          <c:showPercent val="0"/>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legend>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来深圳游客停留天数分析</a:t>
            </a:r>
          </a:p>
        </c:rich>
      </c:tx>
      <c:layout/>
      <c:overlay val="0"/>
      <c:spPr>
        <a:noFill/>
        <a:ln>
          <a:noFill/>
        </a:ln>
        <a:effectLst/>
      </c:spPr>
      <c:txPr>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doughnutChart>
        <c:varyColors val="1"/>
        <c:ser>
          <c:idx val="0"/>
          <c:order val="0"/>
          <c:tx>
            <c:strRef>
              <c:f>Sheet1!$B$1</c:f>
              <c:strCache>
                <c:ptCount val="1"/>
                <c:pt idx="0">
                  <c:v>停留天数</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Pt>
            <c:idx val="5"/>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dPt>
          <c:dLbls>
            <c:dLbl>
              <c:idx val="0"/>
              <c:layout>
                <c:manualLayout>
                  <c:x val="2.5790266244274902E-2"/>
                  <c:y val="0"/>
                </c:manualLayout>
              </c:layout>
              <c:showLegendKey val="0"/>
              <c:showVal val="1"/>
              <c:showCatName val="1"/>
              <c:showSerName val="0"/>
              <c:showPercent val="0"/>
              <c:showBubbleSize val="0"/>
              <c:extLst>
                <c:ext xmlns:c15="http://schemas.microsoft.com/office/drawing/2012/chart" uri="{CE6537A1-D6FC-4f65-9D91-7224C49458BB}">
                  <c15:layout/>
                </c:ext>
              </c:extLst>
            </c:dLbl>
            <c:dLbl>
              <c:idx val="5"/>
              <c:layout>
                <c:manualLayout>
                  <c:x val="-2.9757999512625002E-2"/>
                  <c:y val="9.6215012521840906E-3"/>
                </c:manualLayout>
              </c:layou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Sheet1!$A$2:$A$7</c:f>
              <c:strCache>
                <c:ptCount val="6"/>
                <c:pt idx="0">
                  <c:v>1天</c:v>
                </c:pt>
                <c:pt idx="1">
                  <c:v>2天</c:v>
                </c:pt>
                <c:pt idx="2">
                  <c:v>3天</c:v>
                </c:pt>
                <c:pt idx="3">
                  <c:v>4-6天</c:v>
                </c:pt>
                <c:pt idx="4">
                  <c:v>7-15天</c:v>
                </c:pt>
                <c:pt idx="5">
                  <c:v>15天以上</c:v>
                </c:pt>
              </c:strCache>
            </c:strRef>
          </c:cat>
          <c:val>
            <c:numRef>
              <c:f>Sheet1!$B$2:$B$7</c:f>
              <c:numCache>
                <c:formatCode>0.0%</c:formatCode>
                <c:ptCount val="6"/>
                <c:pt idx="0">
                  <c:v>0.153718066987303</c:v>
                </c:pt>
                <c:pt idx="1">
                  <c:v>0.147202344167495</c:v>
                </c:pt>
                <c:pt idx="2">
                  <c:v>9.9951785143853403E-2</c:v>
                </c:pt>
                <c:pt idx="3">
                  <c:v>0.15187231870169199</c:v>
                </c:pt>
                <c:pt idx="4">
                  <c:v>0.238323197764503</c:v>
                </c:pt>
                <c:pt idx="5">
                  <c:v>0.208932287235154</c:v>
                </c:pt>
              </c:numCache>
            </c:numRef>
          </c:val>
        </c:ser>
        <c:dLbls>
          <c:showLegendKey val="0"/>
          <c:showVal val="0"/>
          <c:showCatName val="1"/>
          <c:showSerName val="0"/>
          <c:showPercent val="0"/>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legend>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t>深圳一日游游客年龄分布</a:t>
            </a:r>
          </a:p>
        </c:rich>
      </c:tx>
      <c:layout/>
      <c:overlay val="0"/>
      <c:spPr>
        <a:noFill/>
        <a:ln>
          <a:noFill/>
        </a:ln>
        <a:effectLst/>
      </c:spPr>
      <c:txPr>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doughnutChart>
        <c:varyColors val="1"/>
        <c:ser>
          <c:idx val="0"/>
          <c:order val="0"/>
          <c:tx>
            <c:strRef>
              <c:f>Sheet1!$B$1</c:f>
              <c:strCache>
                <c:ptCount val="1"/>
                <c:pt idx="0">
                  <c:v>一日游游客年龄分布</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4"/>
              <c:layout>
                <c:manualLayout>
                  <c:x val="-1.56203876808029E-2"/>
                  <c:y val="-0.111021985055079"/>
                </c:manualLayout>
              </c:layou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0.35301252203129801</c:v>
                </c:pt>
                <c:pt idx="1">
                  <c:v>0.227442621518084</c:v>
                </c:pt>
                <c:pt idx="2">
                  <c:v>0.169197453837451</c:v>
                </c:pt>
                <c:pt idx="3">
                  <c:v>0.12698475895453901</c:v>
                </c:pt>
                <c:pt idx="4">
                  <c:v>0.12336264365862799</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legend>
    <c:plotVisOnly val="1"/>
    <c:dispBlanksAs val="gap"/>
    <c:showDLblsOverMax val="0"/>
  </c:chart>
  <c:spPr>
    <a:noFill/>
    <a:ln w="28575">
      <a:solidFill>
        <a:schemeClr val="bg1"/>
      </a:solidFill>
    </a:ln>
    <a:effectLst/>
  </c:spPr>
  <c:txPr>
    <a:bodyPr/>
    <a:lstStyle/>
    <a:p>
      <a:pPr>
        <a:defRPr lang="zh-CN">
          <a:solidFill>
            <a:schemeClr val="bg1"/>
          </a:solidFill>
          <a:latin typeface="黑体" panose="02010609060101010101" pitchFamily="49" charset="-122"/>
          <a:ea typeface="黑体" panose="02010609060101010101" pitchFamily="49" charset="-122"/>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doughnutChart>
        <c:varyColors val="1"/>
        <c:ser>
          <c:idx val="0"/>
          <c:order val="0"/>
          <c:tx>
            <c:strRef>
              <c:f>Sheet1!$B$1</c:f>
              <c:strCache>
                <c:ptCount val="1"/>
                <c:pt idx="0">
                  <c:v>列1</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Sheet1!$A$2:$A$6</c:f>
              <c:strCache>
                <c:ptCount val="5"/>
                <c:pt idx="0">
                  <c:v>老年</c:v>
                </c:pt>
                <c:pt idx="1">
                  <c:v>青年</c:v>
                </c:pt>
                <c:pt idx="2">
                  <c:v>少年</c:v>
                </c:pt>
                <c:pt idx="3">
                  <c:v>中年</c:v>
                </c:pt>
                <c:pt idx="4">
                  <c:v>壮盛年</c:v>
                </c:pt>
              </c:strCache>
            </c:strRef>
          </c:cat>
          <c:val>
            <c:numRef>
              <c:f>Sheet1!$B$2:$B$6</c:f>
              <c:numCache>
                <c:formatCode>0.0%</c:formatCode>
                <c:ptCount val="5"/>
                <c:pt idx="0">
                  <c:v>0.12698499999999999</c:v>
                </c:pt>
                <c:pt idx="1">
                  <c:v>0.22744300000000001</c:v>
                </c:pt>
                <c:pt idx="2">
                  <c:v>0.123363</c:v>
                </c:pt>
                <c:pt idx="3">
                  <c:v>0.16919699999999999</c:v>
                </c:pt>
                <c:pt idx="4">
                  <c:v>0.35301300000000002</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tx1">
        <a:lumMod val="75000"/>
        <a:lumOff val="25000"/>
      </a:schemeClr>
    </a:solid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深圳过夜游游客停留天数</a:t>
            </a:r>
          </a:p>
        </c:rich>
      </c:tx>
      <c:layout/>
      <c:overlay val="0"/>
      <c:spPr>
        <a:noFill/>
        <a:ln>
          <a:noFill/>
        </a:ln>
        <a:effectLst/>
      </c:spPr>
      <c:txPr>
        <a:bodyPr rot="0" spcFirstLastPara="1" vertOverflow="ellipsis" vert="horz" wrap="square" anchor="ctr" anchorCtr="1"/>
        <a:lstStyle/>
        <a:p>
          <a:pPr>
            <a:defRPr lang="zh-CN" sz="2130"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barChart>
        <c:barDir val="col"/>
        <c:grouping val="clustered"/>
        <c:varyColors val="0"/>
        <c:ser>
          <c:idx val="0"/>
          <c:order val="0"/>
          <c:tx>
            <c:strRef>
              <c:f>Sheet1!$B$1</c:f>
              <c:strCache>
                <c:ptCount val="1"/>
                <c:pt idx="0">
                  <c:v>停留天数</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bevelB w="152400" h="50800" prst="softRound"/>
            </a:sp3d>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Lbls>
            <c:dLbl>
              <c:idx val="0"/>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4"/>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dLblPos val="outEnd"/>
            <c:showLegendKey val="0"/>
            <c:showVal val="0"/>
            <c:showCatName val="0"/>
            <c:showSerName val="0"/>
            <c:showPercent val="0"/>
            <c:showBubbleSize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Sheet1!$A$2:$A$6</c:f>
              <c:strCache>
                <c:ptCount val="5"/>
                <c:pt idx="0">
                  <c:v>2天</c:v>
                </c:pt>
                <c:pt idx="1">
                  <c:v>3天</c:v>
                </c:pt>
                <c:pt idx="2">
                  <c:v>4-6天</c:v>
                </c:pt>
                <c:pt idx="3">
                  <c:v>7-15天</c:v>
                </c:pt>
                <c:pt idx="4">
                  <c:v>15天以上</c:v>
                </c:pt>
              </c:strCache>
            </c:strRef>
          </c:cat>
          <c:val>
            <c:numRef>
              <c:f>Sheet1!$B$2:$B$6</c:f>
              <c:numCache>
                <c:formatCode>0.0%</c:formatCode>
                <c:ptCount val="5"/>
                <c:pt idx="0">
                  <c:v>0.17394007649846199</c:v>
                </c:pt>
                <c:pt idx="1">
                  <c:v>0.11810695850262699</c:v>
                </c:pt>
                <c:pt idx="2">
                  <c:v>0.17945830198813101</c:v>
                </c:pt>
                <c:pt idx="3">
                  <c:v>0.28161205913505799</c:v>
                </c:pt>
                <c:pt idx="4">
                  <c:v>0.246882603875722</c:v>
                </c:pt>
              </c:numCache>
            </c:numRef>
          </c:val>
        </c:ser>
        <c:dLbls>
          <c:showLegendKey val="0"/>
          <c:showVal val="0"/>
          <c:showCatName val="0"/>
          <c:showSerName val="0"/>
          <c:showPercent val="0"/>
          <c:showBubbleSize val="0"/>
        </c:dLbls>
        <c:gapWidth val="100"/>
        <c:axId val="-686177472"/>
        <c:axId val="-686173664"/>
      </c:barChart>
      <c:catAx>
        <c:axId val="-686177472"/>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crossAx val="-686173664"/>
        <c:crosses val="autoZero"/>
        <c:auto val="1"/>
        <c:lblAlgn val="ctr"/>
        <c:lblOffset val="100"/>
        <c:noMultiLvlLbl val="0"/>
      </c:catAx>
      <c:valAx>
        <c:axId val="-686173664"/>
        <c:scaling>
          <c:orientation val="minMax"/>
        </c:scaling>
        <c:delete val="1"/>
        <c:axPos val="l"/>
        <c:numFmt formatCode="0.0%" sourceLinked="1"/>
        <c:majorTickMark val="out"/>
        <c:minorTickMark val="none"/>
        <c:tickLblPos val="nextTo"/>
        <c:crossAx val="-686177472"/>
        <c:crosses val="autoZero"/>
        <c:crossBetween val="between"/>
      </c:valAx>
      <c:spPr>
        <a:noFill/>
        <a:ln w="28575">
          <a:noFill/>
        </a:ln>
        <a:effectLst/>
      </c:spPr>
    </c:plotArea>
    <c:plotVisOnly val="1"/>
    <c:dispBlanksAs val="gap"/>
    <c:showDLblsOverMax val="0"/>
  </c:chart>
  <c:spPr>
    <a:noFill/>
    <a:ln w="28575">
      <a:solidFill>
        <a:schemeClr val="bg1">
          <a:alpha val="94000"/>
        </a:schemeClr>
      </a:solidFill>
    </a:ln>
    <a:effectLst/>
  </c:spPr>
  <c:txPr>
    <a:bodyPr/>
    <a:lstStyle/>
    <a:p>
      <a:pPr>
        <a:defRPr lang="zh-CN">
          <a:solidFill>
            <a:schemeClr val="bg1"/>
          </a:solidFill>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深圳过夜游游客年龄分布</a:t>
            </a:r>
          </a:p>
        </c:rich>
      </c:tx>
      <c:layout/>
      <c:overlay val="0"/>
      <c:spPr>
        <a:noFill/>
        <a:ln>
          <a:noFill/>
        </a:ln>
        <a:effectLst/>
      </c:spPr>
      <c:txPr>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doughnutChart>
        <c:varyColors val="1"/>
        <c:ser>
          <c:idx val="0"/>
          <c:order val="0"/>
          <c:tx>
            <c:strRef>
              <c:f>Sheet1!$B$1</c:f>
              <c:strCache>
                <c:ptCount val="1"/>
                <c:pt idx="0">
                  <c:v>一日游游客年龄分布</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4"/>
              <c:layout>
                <c:manualLayout>
                  <c:x val="-1.33889037264025E-2"/>
                  <c:y val="-3.0278723196839798E-2"/>
                </c:manualLayout>
              </c:layou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0.27248654315042897</c:v>
                </c:pt>
                <c:pt idx="1">
                  <c:v>0.26332371982362002</c:v>
                </c:pt>
                <c:pt idx="2">
                  <c:v>0.17017806240306699</c:v>
                </c:pt>
                <c:pt idx="3">
                  <c:v>0.14842855904440899</c:v>
                </c:pt>
                <c:pt idx="4">
                  <c:v>0.145583115578475</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legend>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港澳一日游游客年龄分布</a:t>
            </a:r>
          </a:p>
        </c:rich>
      </c:tx>
      <c:layout/>
      <c:overlay val="0"/>
      <c:spPr>
        <a:noFill/>
        <a:ln>
          <a:noFill/>
        </a:ln>
        <a:effectLst/>
      </c:spPr>
      <c:txPr>
        <a:bodyPr rot="0" spcFirstLastPara="1" vertOverflow="ellipsis" vert="horz" wrap="square" anchor="ctr" anchorCtr="1"/>
        <a:lstStyle/>
        <a:p>
          <a:pPr>
            <a:defRPr lang="zh-CN" sz="1860" b="1" i="0" u="none" strike="noStrike" kern="1200" cap="all" spc="5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doughnutChart>
        <c:varyColors val="1"/>
        <c:ser>
          <c:idx val="0"/>
          <c:order val="0"/>
          <c:tx>
            <c:strRef>
              <c:f>Sheet1!$B$1</c:f>
              <c:strCache>
                <c:ptCount val="1"/>
                <c:pt idx="0">
                  <c:v>一日游游客年龄分布</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4"/>
              <c:layout>
                <c:manualLayout>
                  <c:x val="-2.6777807452804999E-2"/>
                  <c:y val="-6.3921748971106196E-2"/>
                </c:manualLayout>
              </c:layout>
              <c:showLegendKey val="0"/>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Sheet1!$A$2:$A$6</c:f>
              <c:strCache>
                <c:ptCount val="5"/>
                <c:pt idx="0">
                  <c:v>壮盛年</c:v>
                </c:pt>
                <c:pt idx="1">
                  <c:v>青年</c:v>
                </c:pt>
                <c:pt idx="2">
                  <c:v>中年</c:v>
                </c:pt>
                <c:pt idx="3">
                  <c:v>老年</c:v>
                </c:pt>
                <c:pt idx="4">
                  <c:v>少年</c:v>
                </c:pt>
              </c:strCache>
            </c:strRef>
          </c:cat>
          <c:val>
            <c:numRef>
              <c:f>Sheet1!$B$2:$B$6</c:f>
              <c:numCache>
                <c:formatCode>0.0%</c:formatCode>
                <c:ptCount val="5"/>
                <c:pt idx="0">
                  <c:v>0.44120758847136099</c:v>
                </c:pt>
                <c:pt idx="1">
                  <c:v>0.28195913900036501</c:v>
                </c:pt>
                <c:pt idx="2">
                  <c:v>0.14615103976650901</c:v>
                </c:pt>
                <c:pt idx="3">
                  <c:v>6.8442174388909094E-2</c:v>
                </c:pt>
                <c:pt idx="4">
                  <c:v>6.2240058372856601E-2</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legend>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baseline="0">
                <a:solidFill>
                  <a:schemeClr val="bg1"/>
                </a:solidFill>
                <a:latin typeface="黑体" panose="02010609060101010101" pitchFamily="49" charset="-122"/>
                <a:ea typeface="黑体" panose="02010609060101010101" pitchFamily="49" charset="-122"/>
                <a:cs typeface="+mn-cs"/>
              </a:defRPr>
            </a:pPr>
            <a:r>
              <a:rPr lang="zh-CN" altLang="en-US" dirty="0">
                <a:latin typeface="黑体" panose="02010609060101010101" pitchFamily="49" charset="-122"/>
                <a:ea typeface="黑体" panose="02010609060101010101" pitchFamily="49" charset="-122"/>
              </a:rPr>
              <a:t>港澳过夜游游客停留天数</a:t>
            </a:r>
          </a:p>
        </c:rich>
      </c:tx>
      <c:layout/>
      <c:overlay val="0"/>
      <c:spPr>
        <a:noFill/>
        <a:ln>
          <a:noFill/>
        </a:ln>
        <a:effectLst/>
      </c:spPr>
      <c:txPr>
        <a:bodyPr rot="0" spcFirstLastPara="1" vertOverflow="ellipsis" vert="horz" wrap="square" anchor="ctr" anchorCtr="1"/>
        <a:lstStyle/>
        <a:p>
          <a:pPr>
            <a:defRPr lang="zh-CN" sz="2130" b="1"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title>
    <c:autoTitleDeleted val="0"/>
    <c:plotArea>
      <c:layout/>
      <c:barChart>
        <c:barDir val="col"/>
        <c:grouping val="clustered"/>
        <c:varyColors val="0"/>
        <c:ser>
          <c:idx val="0"/>
          <c:order val="0"/>
          <c:tx>
            <c:strRef>
              <c:f>Sheet1!$B$1</c:f>
              <c:strCache>
                <c:ptCount val="1"/>
                <c:pt idx="0">
                  <c:v>占比</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cene3d>
              <a:camera prst="orthographicFront"/>
              <a:lightRig rig="threePt" dir="t"/>
            </a:scene3d>
            <a:sp3d>
              <a:bevelT prst="angle"/>
            </a:sp3d>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Sheet1!$A$2:$A$6</c:f>
              <c:strCache>
                <c:ptCount val="5"/>
                <c:pt idx="0">
                  <c:v>2天</c:v>
                </c:pt>
                <c:pt idx="1">
                  <c:v>3天</c:v>
                </c:pt>
                <c:pt idx="2">
                  <c:v>4-6天</c:v>
                </c:pt>
                <c:pt idx="3">
                  <c:v>7-15天</c:v>
                </c:pt>
                <c:pt idx="4">
                  <c:v>15天以上</c:v>
                </c:pt>
              </c:strCache>
            </c:strRef>
          </c:cat>
          <c:val>
            <c:numRef>
              <c:f>Sheet1!$B$2:$B$6</c:f>
              <c:numCache>
                <c:formatCode>0.0%</c:formatCode>
                <c:ptCount val="5"/>
                <c:pt idx="0">
                  <c:v>0.16878013724035601</c:v>
                </c:pt>
                <c:pt idx="1">
                  <c:v>0.138376298219585</c:v>
                </c:pt>
                <c:pt idx="2">
                  <c:v>0.22004821958456999</c:v>
                </c:pt>
                <c:pt idx="3">
                  <c:v>0.257997959940653</c:v>
                </c:pt>
                <c:pt idx="4">
                  <c:v>0.214797385014837</c:v>
                </c:pt>
              </c:numCache>
            </c:numRef>
          </c:val>
        </c:ser>
        <c:dLbls>
          <c:showLegendKey val="0"/>
          <c:showVal val="0"/>
          <c:showCatName val="0"/>
          <c:showSerName val="0"/>
          <c:showPercent val="0"/>
          <c:showBubbleSize val="0"/>
        </c:dLbls>
        <c:gapWidth val="100"/>
        <c:axId val="-686179104"/>
        <c:axId val="-686178560"/>
      </c:barChart>
      <c:catAx>
        <c:axId val="-686179104"/>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黑体" panose="02010609060101010101" pitchFamily="49" charset="-122"/>
                <a:ea typeface="黑体" panose="02010609060101010101" pitchFamily="49" charset="-122"/>
                <a:cs typeface="+mn-cs"/>
              </a:defRPr>
            </a:pPr>
            <a:endParaRPr lang="zh-CN"/>
          </a:p>
        </c:txPr>
        <c:crossAx val="-686178560"/>
        <c:crosses val="autoZero"/>
        <c:auto val="1"/>
        <c:lblAlgn val="ctr"/>
        <c:lblOffset val="100"/>
        <c:noMultiLvlLbl val="0"/>
      </c:catAx>
      <c:valAx>
        <c:axId val="-686178560"/>
        <c:scaling>
          <c:orientation val="minMax"/>
        </c:scaling>
        <c:delete val="1"/>
        <c:axPos val="l"/>
        <c:numFmt formatCode="0.0%" sourceLinked="1"/>
        <c:majorTickMark val="out"/>
        <c:minorTickMark val="none"/>
        <c:tickLblPos val="nextTo"/>
        <c:crossAx val="-686179104"/>
        <c:crosses val="autoZero"/>
        <c:crossBetween val="between"/>
      </c:valAx>
      <c:spPr>
        <a:noFill/>
        <a:ln w="28575">
          <a:noFill/>
        </a:ln>
        <a:effectLst/>
      </c:spPr>
    </c:plotArea>
    <c:plotVisOnly val="1"/>
    <c:dispBlanksAs val="gap"/>
    <c:showDLblsOverMax val="0"/>
  </c:chart>
  <c:spPr>
    <a:noFill/>
    <a:ln w="28575">
      <a:solidFill>
        <a:schemeClr val="bg1"/>
      </a:solidFill>
    </a:ln>
    <a:effectLst/>
  </c:spPr>
  <c:txPr>
    <a:bodyPr/>
    <a:lstStyle/>
    <a:p>
      <a:pPr>
        <a:defRPr lang="zh-CN">
          <a:solidFill>
            <a:schemeClr val="bg1"/>
          </a:solidFil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1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15.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4C2A6-243A-4CFB-B339-47422C382E1C}" type="datetimeFigureOut">
              <a:rPr lang="zh-CN" altLang="en-US" smtClean="0"/>
              <a:t>2018/8/18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797DBA-12B7-4E05-A01E-39188892D4AA}" type="slidenum">
              <a:rPr lang="zh-CN" altLang="en-US" smtClean="0"/>
              <a:t>‹#›</a:t>
            </a:fld>
            <a:endParaRPr lang="zh-CN" altLang="en-US"/>
          </a:p>
        </p:txBody>
      </p:sp>
    </p:spTree>
    <p:extLst>
      <p:ext uri="{BB962C8B-B14F-4D97-AF65-F5344CB8AC3E}">
        <p14:creationId xmlns:p14="http://schemas.microsoft.com/office/powerpoint/2010/main" val="271018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586606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val="1002065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1155217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val="4148574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val="2812240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2606649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797DBA-12B7-4E05-A01E-39188892D4AA}" type="slidenum">
              <a:rPr lang="zh-CN" altLang="en-US" smtClean="0"/>
              <a:t>28</a:t>
            </a:fld>
            <a:endParaRPr lang="zh-CN" altLang="en-US"/>
          </a:p>
        </p:txBody>
      </p:sp>
    </p:spTree>
    <p:extLst>
      <p:ext uri="{BB962C8B-B14F-4D97-AF65-F5344CB8AC3E}">
        <p14:creationId xmlns:p14="http://schemas.microsoft.com/office/powerpoint/2010/main" val="1319390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3C9663-38A9-4B57-9670-14B0C1740DB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3C9663-38A9-4B57-9670-14B0C1740DB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3C9663-38A9-4B57-9670-14B0C1740DB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a:defRPr>
                <a:solidFill>
                  <a:schemeClr val="bg1"/>
                </a:solidFill>
              </a:defRPr>
            </a:lvl1pPr>
          </a:lstStyle>
          <a:p>
            <a:fld id="{091724DE-F2C0-4355-A5F3-6327789F68F2}"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3C9663-38A9-4B57-9670-14B0C1740DB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3C9663-38A9-4B57-9670-14B0C1740DB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3C9663-38A9-4B57-9670-14B0C1740DB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13C9663-38A9-4B57-9670-14B0C1740DB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13C9663-38A9-4B57-9670-14B0C1740DB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13C9663-38A9-4B57-9670-14B0C1740DB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3C9663-38A9-4B57-9670-14B0C1740DB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3C9663-38A9-4B57-9670-14B0C1740DB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3C9663-38A9-4B57-9670-14B0C1740DB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chart" Target="../charts/chart4.xml"/><Relationship Id="rId7"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8.emf"/><Relationship Id="rId11" Type="http://schemas.openxmlformats.org/officeDocument/2006/relationships/chart" Target="../charts/chart5.xml"/><Relationship Id="rId5" Type="http://schemas.openxmlformats.org/officeDocument/2006/relationships/image" Target="../media/image7.pn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chart" Target="../charts/chart7.xml"/><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chart" Target="../charts/chart8.xml"/><Relationship Id="rId5" Type="http://schemas.openxmlformats.org/officeDocument/2006/relationships/image" Target="../media/image10.emf"/><Relationship Id="rId4" Type="http://schemas.openxmlformats.org/officeDocument/2006/relationships/image" Target="../media/image8.emf"/></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chart" Target="../charts/chart9.xml"/></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chart" Target="../charts/chart10.xml"/><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chart" Target="../charts/char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chart" Target="../charts/char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7.png"/><Relationship Id="rId7"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chart" Target="../charts/chart14.xml"/><Relationship Id="rId9" Type="http://schemas.openxmlformats.org/officeDocument/2006/relationships/image" Target="../media/image10.emf"/></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7.png"/><Relationship Id="rId7"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chart" Target="../charts/chart16.xml"/><Relationship Id="rId9" Type="http://schemas.openxmlformats.org/officeDocument/2006/relationships/image" Target="../media/image10.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chart" Target="../charts/chart1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8.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chart" Target="../charts/chart19.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chart" Target="../charts/chart20.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2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chart" Target="../charts/chart2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2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2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chart" Target="../charts/char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chart" Target="../charts/chart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824" y="4493623"/>
            <a:ext cx="12192000" cy="236437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pic>
        <p:nvPicPr>
          <p:cNvPr id="3" name="图片 2"/>
          <p:cNvPicPr>
            <a:picLocks noChangeAspect="1"/>
          </p:cNvPicPr>
          <p:nvPr/>
        </p:nvPicPr>
        <p:blipFill>
          <a:blip r:embed="rId3"/>
          <a:stretch>
            <a:fillRect/>
          </a:stretch>
        </p:blipFill>
        <p:spPr>
          <a:xfrm>
            <a:off x="6476" y="-7014"/>
            <a:ext cx="12192000" cy="4500637"/>
          </a:xfrm>
          <a:prstGeom prst="rect">
            <a:avLst/>
          </a:prstGeom>
          <a:ln>
            <a:solidFill>
              <a:schemeClr val="accent1"/>
            </a:solidFill>
          </a:ln>
        </p:spPr>
      </p:pic>
      <p:sp>
        <p:nvSpPr>
          <p:cNvPr id="6" name="标题 1"/>
          <p:cNvSpPr txBox="1"/>
          <p:nvPr/>
        </p:nvSpPr>
        <p:spPr>
          <a:xfrm>
            <a:off x="4655609" y="4584455"/>
            <a:ext cx="7099664" cy="811113"/>
          </a:xfrm>
          <a:prstGeom prst="rect">
            <a:avLst/>
          </a:prstGeom>
        </p:spPr>
        <p:txBody>
          <a:bodyPr anchor="ctr"/>
          <a:lstStyle>
            <a:lvl1pPr marL="685800" indent="-685800" algn="l" rtl="0" eaLnBrk="0" fontAlgn="base" hangingPunct="0">
              <a:lnSpc>
                <a:spcPct val="90000"/>
              </a:lnSpc>
              <a:spcBef>
                <a:spcPct val="0"/>
              </a:spcBef>
              <a:spcAft>
                <a:spcPct val="0"/>
              </a:spcAft>
              <a:defRPr sz="3300">
                <a:solidFill>
                  <a:schemeClr val="tx1"/>
                </a:solidFill>
                <a:latin typeface="+mj-lt"/>
                <a:ea typeface="+mj-ea"/>
                <a:cs typeface="+mj-cs"/>
                <a:sym typeface="Arial Black" panose="020B0A04020102020204" pitchFamily="34" charset="0"/>
              </a:defRPr>
            </a:lvl1pPr>
            <a:lvl2pPr marL="685800" indent="-685800" algn="l" rtl="0" eaLnBrk="0" fontAlgn="base" hangingPunct="0">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2pPr>
            <a:lvl3pPr marL="685800" indent="-685800" algn="l" rtl="0" eaLnBrk="0" fontAlgn="base" hangingPunct="0">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3pPr>
            <a:lvl4pPr marL="685800" indent="-685800" algn="l" rtl="0" eaLnBrk="0" fontAlgn="base" hangingPunct="0">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4pPr>
            <a:lvl5pPr marL="685800" indent="-685800" algn="l" rtl="0" eaLnBrk="0" fontAlgn="base" hangingPunct="0">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5pPr>
            <a:lvl6pPr marL="1028700" indent="-685800" algn="l" rtl="0" fontAlgn="base">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6pPr>
            <a:lvl7pPr marL="1371600" indent="-685800" algn="l" rtl="0" fontAlgn="base">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7pPr>
            <a:lvl8pPr marL="1714500" indent="-685800" algn="l" rtl="0" fontAlgn="base">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8pPr>
            <a:lvl9pPr marL="2057400" indent="-685800" algn="l" rtl="0" fontAlgn="base">
              <a:lnSpc>
                <a:spcPct val="90000"/>
              </a:lnSpc>
              <a:spcBef>
                <a:spcPct val="0"/>
              </a:spcBef>
              <a:spcAft>
                <a:spcPct val="0"/>
              </a:spcAft>
              <a:defRPr sz="3300">
                <a:solidFill>
                  <a:schemeClr val="tx1"/>
                </a:solidFill>
                <a:latin typeface="Arial Black" panose="020B0A04020102020204" pitchFamily="34" charset="0"/>
                <a:ea typeface="微软雅黑" panose="020B0503020204020204" pitchFamily="34" charset="-122"/>
                <a:sym typeface="Arial Black" panose="020B0A04020102020204" pitchFamily="34" charset="0"/>
              </a:defRPr>
            </a:lvl9pPr>
          </a:lstStyle>
          <a:p>
            <a:pPr marL="0" indent="0" algn="ctr"/>
            <a:r>
              <a:rPr lang="zh-CN" altLang="en-US" sz="3600" b="1" kern="0" dirty="0">
                <a:solidFill>
                  <a:schemeClr val="bg1"/>
                </a:solidFill>
                <a:latin typeface="黑体" panose="02010609060101010101" pitchFamily="49" charset="-122"/>
                <a:ea typeface="黑体" panose="02010609060101010101" pitchFamily="49" charset="-122"/>
              </a:rPr>
              <a:t>深圳市旅游游客大数据分析月报</a:t>
            </a:r>
          </a:p>
        </p:txBody>
      </p:sp>
      <p:sp>
        <p:nvSpPr>
          <p:cNvPr id="7" name="副标题 2"/>
          <p:cNvSpPr txBox="1"/>
          <p:nvPr/>
        </p:nvSpPr>
        <p:spPr>
          <a:xfrm>
            <a:off x="4918166" y="5486400"/>
            <a:ext cx="6574550" cy="869950"/>
          </a:xfrm>
          <a:prstGeom prst="rect">
            <a:avLst/>
          </a:prstGeom>
        </p:spPr>
        <p:txBody>
          <a:bodyPr/>
          <a:lstStyle>
            <a:lvl1pPr marL="171450" indent="-171450" algn="l" rtl="0" eaLnBrk="0" fontAlgn="base" hangingPunct="0">
              <a:lnSpc>
                <a:spcPct val="90000"/>
              </a:lnSpc>
              <a:spcBef>
                <a:spcPts val="750"/>
              </a:spcBef>
              <a:spcAft>
                <a:spcPct val="0"/>
              </a:spcAft>
              <a:buFont typeface="Arial" panose="020B0604020202020204" pitchFamily="34" charset="0"/>
              <a:buChar char="•"/>
              <a:defRPr sz="2100">
                <a:solidFill>
                  <a:schemeClr val="tx1"/>
                </a:solidFill>
                <a:latin typeface="+mn-lt"/>
                <a:ea typeface="+mn-ea"/>
                <a:cs typeface="+mn-cs"/>
                <a:sym typeface="Arial" panose="020B0604020202020204" pitchFamily="34" charset="0"/>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sz="1800">
                <a:solidFill>
                  <a:schemeClr val="tx1"/>
                </a:solidFill>
                <a:latin typeface="+mn-lt"/>
                <a:ea typeface="+mn-ea"/>
                <a:sym typeface="Arial" panose="020B0604020202020204" pitchFamily="34" charset="0"/>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mn-lt"/>
                <a:ea typeface="+mn-ea"/>
                <a:sym typeface="Arial" panose="020B0604020202020204" pitchFamily="34" charset="0"/>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5pPr>
            <a:lvl6pPr marL="18859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6pPr>
            <a:lvl7pPr marL="22288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7pPr>
            <a:lvl8pPr marL="25717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8pPr>
            <a:lvl9pPr marL="29146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sym typeface="Arial" panose="020B0604020202020204" pitchFamily="34" charset="0"/>
              </a:defRPr>
            </a:lvl9pPr>
          </a:lstStyle>
          <a:p>
            <a:pPr marL="0" indent="0" algn="ctr">
              <a:buNone/>
            </a:pPr>
            <a:r>
              <a:rPr lang="zh-CN" altLang="en-US" sz="2000" b="1" kern="0" dirty="0">
                <a:solidFill>
                  <a:schemeClr val="bg1"/>
                </a:solidFill>
                <a:latin typeface="黑体" panose="02010609060101010101" pitchFamily="49" charset="-122"/>
                <a:ea typeface="黑体" panose="02010609060101010101" pitchFamily="49" charset="-122"/>
              </a:rPr>
              <a:t>深圳市文体旅游局、广东联通联合出品</a:t>
            </a:r>
            <a:endParaRPr lang="en-US" altLang="zh-CN" sz="2000" b="1" kern="0" dirty="0">
              <a:solidFill>
                <a:schemeClr val="bg1"/>
              </a:solidFill>
              <a:latin typeface="黑体" panose="02010609060101010101" pitchFamily="49" charset="-122"/>
              <a:ea typeface="黑体" panose="02010609060101010101" pitchFamily="49" charset="-122"/>
            </a:endParaRPr>
          </a:p>
          <a:p>
            <a:pPr marL="0" indent="0" algn="ctr">
              <a:buNone/>
            </a:pPr>
            <a:r>
              <a:rPr lang="en-US" altLang="zh-CN" sz="2000" b="1" kern="0" dirty="0">
                <a:solidFill>
                  <a:schemeClr val="bg1"/>
                </a:solidFill>
                <a:latin typeface="黑体" panose="02010609060101010101" pitchFamily="49" charset="-122"/>
                <a:ea typeface="黑体" panose="02010609060101010101" pitchFamily="49" charset="-122"/>
              </a:rPr>
              <a:t>2018</a:t>
            </a:r>
            <a:r>
              <a:rPr lang="zh-CN" altLang="en-US" sz="2000" b="1" kern="0" dirty="0" smtClean="0">
                <a:solidFill>
                  <a:schemeClr val="bg1"/>
                </a:solidFill>
                <a:latin typeface="黑体" panose="02010609060101010101" pitchFamily="49" charset="-122"/>
                <a:ea typeface="黑体" panose="02010609060101010101" pitchFamily="49" charset="-122"/>
              </a:rPr>
              <a:t>年</a:t>
            </a:r>
            <a:r>
              <a:rPr lang="en-US" altLang="zh-CN" sz="2000" b="1" kern="0" dirty="0">
                <a:solidFill>
                  <a:schemeClr val="bg1"/>
                </a:solidFill>
                <a:latin typeface="黑体" panose="02010609060101010101" pitchFamily="49" charset="-122"/>
                <a:ea typeface="黑体" panose="02010609060101010101" pitchFamily="49" charset="-122"/>
              </a:rPr>
              <a:t>6</a:t>
            </a:r>
            <a:r>
              <a:rPr lang="zh-CN" altLang="en-US" sz="2000" b="1" kern="0" dirty="0" smtClean="0">
                <a:solidFill>
                  <a:schemeClr val="bg1"/>
                </a:solidFill>
                <a:latin typeface="黑体" panose="02010609060101010101" pitchFamily="49" charset="-122"/>
                <a:ea typeface="黑体" panose="02010609060101010101" pitchFamily="49" charset="-122"/>
              </a:rPr>
              <a:t>月</a:t>
            </a:r>
            <a:endParaRPr lang="en-US" altLang="zh-CN" sz="2000" b="1" kern="0" dirty="0">
              <a:solidFill>
                <a:schemeClr val="bg1"/>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4"/>
          <a:stretch>
            <a:fillRect/>
          </a:stretch>
        </p:blipFill>
        <p:spPr>
          <a:xfrm>
            <a:off x="172128" y="4680590"/>
            <a:ext cx="1464515" cy="1374093"/>
          </a:xfrm>
          <a:prstGeom prst="rect">
            <a:avLst/>
          </a:prstGeom>
        </p:spPr>
      </p:pic>
      <p:pic>
        <p:nvPicPr>
          <p:cNvPr id="4" name="图片 3"/>
          <p:cNvPicPr>
            <a:picLocks noChangeAspect="1"/>
          </p:cNvPicPr>
          <p:nvPr/>
        </p:nvPicPr>
        <p:blipFill>
          <a:blip r:embed="rId5"/>
          <a:stretch>
            <a:fillRect/>
          </a:stretch>
        </p:blipFill>
        <p:spPr>
          <a:xfrm>
            <a:off x="1692317" y="4680591"/>
            <a:ext cx="1527961" cy="1370299"/>
          </a:xfrm>
          <a:prstGeom prst="rect">
            <a:avLst/>
          </a:prstGeom>
        </p:spPr>
      </p:pic>
      <p:sp>
        <p:nvSpPr>
          <p:cNvPr id="9" name="灯片编号占位符 8"/>
          <p:cNvSpPr>
            <a:spLocks noGrp="1"/>
          </p:cNvSpPr>
          <p:nvPr>
            <p:ph type="sldNum" sz="quarter" idx="12"/>
          </p:nvPr>
        </p:nvSpPr>
        <p:spPr/>
        <p:txBody>
          <a:bodyPr/>
          <a:lstStyle/>
          <a:p>
            <a:fld id="{091724DE-F2C0-4355-A5F3-6327789F68F2}" type="slidenum">
              <a:rPr lang="zh-CN" altLang="en-US" smtClean="0"/>
              <a:t>1</a:t>
            </a:fld>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1.2</a:t>
            </a:r>
            <a:r>
              <a:rPr lang="zh-CN" altLang="en-US" sz="2800" dirty="0">
                <a:solidFill>
                  <a:schemeClr val="tx1"/>
                </a:solidFill>
                <a:latin typeface="黑体" panose="02010609060101010101" pitchFamily="49" charset="-122"/>
                <a:ea typeface="黑体" panose="02010609060101010101" pitchFamily="49" charset="-122"/>
              </a:rPr>
              <a:t>：一日游游客</a:t>
            </a:r>
            <a:r>
              <a:rPr lang="zh-CN" altLang="en-US" sz="2800" dirty="0" smtClean="0">
                <a:solidFill>
                  <a:schemeClr val="tx1"/>
                </a:solidFill>
                <a:latin typeface="黑体" panose="02010609060101010101" pitchFamily="49" charset="-122"/>
                <a:ea typeface="黑体" panose="02010609060101010101" pitchFamily="49" charset="-122"/>
              </a:rPr>
              <a:t>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987795" cy="2000548"/>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在深圳</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一日游游客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12.3%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22.7%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35.3%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16.9%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12.7%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；交通工具特征是汽车</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59.1%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、飞机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、火车</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37.0%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，一日游游客以汽车为主要交通工具。</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10" name="图表 9"/>
          <p:cNvGraphicFramePr/>
          <p:nvPr/>
        </p:nvGraphicFramePr>
        <p:xfrm>
          <a:off x="5893520" y="2831910"/>
          <a:ext cx="5691280" cy="3524440"/>
        </p:xfrm>
        <a:graphic>
          <a:graphicData uri="http://schemas.openxmlformats.org/drawingml/2006/chart">
            <c:chart xmlns:c="http://schemas.openxmlformats.org/drawingml/2006/chart" xmlns:r="http://schemas.openxmlformats.org/officeDocument/2006/relationships" r:id="rId3"/>
          </a:graphicData>
        </a:graphic>
      </p:graphicFrame>
      <p:pic>
        <p:nvPicPr>
          <p:cNvPr id="13" name="Picture 3" descr="C:\Users\shizhen.xie\Desktop\2013012110560638_easyicon_cn_128.png"/>
          <p:cNvPicPr>
            <a:picLocks noChangeAspect="1" noChangeArrowheads="1"/>
          </p:cNvPicPr>
          <p:nvPr/>
        </p:nvPicPr>
        <p:blipFill>
          <a:blip r:embed="rId4" cstate="print"/>
          <a:srcRect/>
          <a:stretch>
            <a:fillRect/>
          </a:stretch>
        </p:blipFill>
        <p:spPr bwMode="auto">
          <a:xfrm flipH="1">
            <a:off x="3043336" y="2812482"/>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5" cstate="print"/>
          <a:srcRect/>
          <a:stretch>
            <a:fillRect/>
          </a:stretch>
        </p:blipFill>
        <p:spPr bwMode="auto">
          <a:xfrm>
            <a:off x="758975" y="2812482"/>
            <a:ext cx="1148668" cy="1211781"/>
          </a:xfrm>
          <a:prstGeom prst="rect">
            <a:avLst/>
          </a:prstGeom>
          <a:noFill/>
          <a:ln w="9525">
            <a:noFill/>
            <a:miter lim="800000"/>
            <a:headEnd/>
            <a:tailEnd/>
          </a:ln>
        </p:spPr>
      </p:pic>
      <p:sp>
        <p:nvSpPr>
          <p:cNvPr id="11" name="文本框 10"/>
          <p:cNvSpPr txBox="1"/>
          <p:nvPr/>
        </p:nvSpPr>
        <p:spPr>
          <a:xfrm>
            <a:off x="1907643" y="3418372"/>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43%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4464036" y="3418372"/>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57% </a:t>
            </a:r>
            <a:endParaRPr lang="zh-CN" altLang="en-US" sz="2400" dirty="0">
              <a:solidFill>
                <a:schemeClr val="bg1"/>
              </a:solidFill>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6"/>
          <a:stretch>
            <a:fillRect/>
          </a:stretch>
        </p:blipFill>
        <p:spPr>
          <a:xfrm>
            <a:off x="1523401" y="4267267"/>
            <a:ext cx="1013170" cy="668705"/>
          </a:xfrm>
          <a:prstGeom prst="rect">
            <a:avLst/>
          </a:prstGeom>
        </p:spPr>
      </p:pic>
      <p:pic>
        <p:nvPicPr>
          <p:cNvPr id="15" name="图片 14"/>
          <p:cNvPicPr>
            <a:picLocks noChangeAspect="1"/>
          </p:cNvPicPr>
          <p:nvPr/>
        </p:nvPicPr>
        <p:blipFill>
          <a:blip r:embed="rId7"/>
          <a:stretch>
            <a:fillRect/>
          </a:stretch>
        </p:blipFill>
        <p:spPr>
          <a:xfrm>
            <a:off x="1523401" y="5072400"/>
            <a:ext cx="1013169" cy="680235"/>
          </a:xfrm>
          <a:prstGeom prst="rect">
            <a:avLst/>
          </a:prstGeom>
        </p:spPr>
      </p:pic>
      <p:pic>
        <p:nvPicPr>
          <p:cNvPr id="17" name="图片 16"/>
          <p:cNvPicPr>
            <a:picLocks noChangeAspect="1"/>
          </p:cNvPicPr>
          <p:nvPr/>
        </p:nvPicPr>
        <p:blipFill>
          <a:blip r:embed="rId8"/>
          <a:stretch>
            <a:fillRect/>
          </a:stretch>
        </p:blipFill>
        <p:spPr>
          <a:xfrm>
            <a:off x="1523401" y="5889064"/>
            <a:ext cx="1013169" cy="680235"/>
          </a:xfrm>
          <a:prstGeom prst="rect">
            <a:avLst/>
          </a:prstGeom>
        </p:spPr>
      </p:pic>
      <p:sp>
        <p:nvSpPr>
          <p:cNvPr id="20" name="文本框 19"/>
          <p:cNvSpPr txBox="1"/>
          <p:nvPr/>
        </p:nvSpPr>
        <p:spPr>
          <a:xfrm>
            <a:off x="2773429" y="4320919"/>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汽车</a:t>
            </a:r>
            <a:r>
              <a:rPr lang="en-US" altLang="zh-CN" sz="2000" dirty="0" smtClean="0">
                <a:solidFill>
                  <a:schemeClr val="bg1"/>
                </a:solidFill>
                <a:latin typeface="黑体" panose="02010609060101010101" pitchFamily="49" charset="-122"/>
                <a:ea typeface="黑体" panose="02010609060101010101" pitchFamily="49" charset="-122"/>
              </a:rPr>
              <a:t>59.1%</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1" name="文本框 20"/>
          <p:cNvSpPr txBox="1"/>
          <p:nvPr/>
        </p:nvSpPr>
        <p:spPr>
          <a:xfrm>
            <a:off x="2773429" y="5212462"/>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飞机</a:t>
            </a:r>
            <a:r>
              <a:rPr lang="en-US" altLang="zh-CN" sz="2000" dirty="0" smtClean="0">
                <a:solidFill>
                  <a:schemeClr val="bg1"/>
                </a:solidFill>
                <a:latin typeface="黑体" panose="02010609060101010101" pitchFamily="49" charset="-122"/>
                <a:ea typeface="黑体" panose="02010609060101010101" pitchFamily="49" charset="-122"/>
              </a:rPr>
              <a:t>3.9%</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2" name="文本框 21"/>
          <p:cNvSpPr txBox="1"/>
          <p:nvPr/>
        </p:nvSpPr>
        <p:spPr>
          <a:xfrm>
            <a:off x="2773429" y="6029126"/>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火车</a:t>
            </a:r>
            <a:r>
              <a:rPr lang="en-US" altLang="zh-CN" sz="2000" dirty="0" smtClean="0">
                <a:solidFill>
                  <a:schemeClr val="bg1"/>
                </a:solidFill>
                <a:latin typeface="黑体" panose="02010609060101010101" pitchFamily="49" charset="-122"/>
                <a:ea typeface="黑体" panose="02010609060101010101" pitchFamily="49" charset="-122"/>
              </a:rPr>
              <a:t>37.0%</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t>10</a:t>
            </a:fld>
            <a:endParaRPr lang="zh-CN" altLang="en-US" dirty="0"/>
          </a:p>
        </p:txBody>
      </p:sp>
      <p:pic>
        <p:nvPicPr>
          <p:cNvPr id="18" name="图片 17"/>
          <p:cNvPicPr>
            <a:picLocks noChangeAspect="1"/>
          </p:cNvPicPr>
          <p:nvPr/>
        </p:nvPicPr>
        <p:blipFill>
          <a:blip r:embed="rId9"/>
          <a:stretch>
            <a:fillRect/>
          </a:stretch>
        </p:blipFill>
        <p:spPr>
          <a:xfrm>
            <a:off x="10367319" y="62776"/>
            <a:ext cx="833521" cy="763300"/>
          </a:xfrm>
          <a:prstGeom prst="rect">
            <a:avLst/>
          </a:prstGeom>
        </p:spPr>
      </p:pic>
      <p:pic>
        <p:nvPicPr>
          <p:cNvPr id="19" name="图片 18"/>
          <p:cNvPicPr>
            <a:picLocks noChangeAspect="1"/>
          </p:cNvPicPr>
          <p:nvPr/>
        </p:nvPicPr>
        <p:blipFill>
          <a:blip r:embed="rId10"/>
          <a:stretch>
            <a:fillRect/>
          </a:stretch>
        </p:blipFill>
        <p:spPr>
          <a:xfrm>
            <a:off x="11200841" y="62776"/>
            <a:ext cx="890522" cy="761206"/>
          </a:xfrm>
          <a:prstGeom prst="rect">
            <a:avLst/>
          </a:prstGeom>
        </p:spPr>
      </p:pic>
      <p:graphicFrame>
        <p:nvGraphicFramePr>
          <p:cNvPr id="9" name="图表 8"/>
          <p:cNvGraphicFramePr/>
          <p:nvPr>
            <p:extLst>
              <p:ext uri="{D42A27DB-BD31-4B8C-83A1-F6EECF244321}">
                <p14:modId xmlns:p14="http://schemas.microsoft.com/office/powerpoint/2010/main" val="3520735478"/>
              </p:ext>
            </p:extLst>
          </p:nvPr>
        </p:nvGraphicFramePr>
        <p:xfrm>
          <a:off x="2458447" y="1150632"/>
          <a:ext cx="8128000" cy="5418667"/>
        </p:xfrm>
        <a:graphic>
          <a:graphicData uri="http://schemas.openxmlformats.org/drawingml/2006/chart">
            <c:chart xmlns:c="http://schemas.openxmlformats.org/drawingml/2006/chart" xmlns:r="http://schemas.openxmlformats.org/officeDocument/2006/relationships" r:id="rId11"/>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2.1</a:t>
            </a:r>
            <a:r>
              <a:rPr lang="zh-CN" altLang="en-US" sz="2800" dirty="0">
                <a:solidFill>
                  <a:schemeClr val="tx1"/>
                </a:solidFill>
                <a:latin typeface="黑体" panose="02010609060101010101" pitchFamily="49" charset="-122"/>
                <a:ea typeface="黑体" panose="02010609060101010101" pitchFamily="49" charset="-122"/>
              </a:rPr>
              <a:t>：在深圳过夜游游客来源分析</a:t>
            </a:r>
          </a:p>
        </p:txBody>
      </p:sp>
      <p:sp>
        <p:nvSpPr>
          <p:cNvPr id="3" name="灯片编号占位符 2"/>
          <p:cNvSpPr>
            <a:spLocks noGrp="1"/>
          </p:cNvSpPr>
          <p:nvPr>
            <p:ph type="sldNum" sz="quarter" idx="12"/>
          </p:nvPr>
        </p:nvSpPr>
        <p:spPr/>
        <p:txBody>
          <a:bodyPr/>
          <a:lstStyle/>
          <a:p>
            <a:fld id="{091724DE-F2C0-4355-A5F3-6327789F68F2}" type="slidenum">
              <a:rPr lang="zh-CN" altLang="en-US" smtClean="0"/>
              <a:t>11</a:t>
            </a:fld>
            <a:endParaRPr lang="zh-CN" altLang="en-US" dirty="0"/>
          </a:p>
        </p:txBody>
      </p:sp>
      <p:pic>
        <p:nvPicPr>
          <p:cNvPr id="13" name="图片 12"/>
          <p:cNvPicPr>
            <a:picLocks noChangeAspect="1"/>
          </p:cNvPicPr>
          <p:nvPr/>
        </p:nvPicPr>
        <p:blipFill>
          <a:blip r:embed="rId2"/>
          <a:stretch>
            <a:fillRect/>
          </a:stretch>
        </p:blipFill>
        <p:spPr>
          <a:xfrm>
            <a:off x="10367319" y="62776"/>
            <a:ext cx="833521" cy="763300"/>
          </a:xfrm>
          <a:prstGeom prst="rect">
            <a:avLst/>
          </a:prstGeom>
        </p:spPr>
      </p:pic>
      <p:pic>
        <p:nvPicPr>
          <p:cNvPr id="14" name="图片 13"/>
          <p:cNvPicPr>
            <a:picLocks noChangeAspect="1"/>
          </p:cNvPicPr>
          <p:nvPr/>
        </p:nvPicPr>
        <p:blipFill>
          <a:blip r:embed="rId3"/>
          <a:stretch>
            <a:fillRect/>
          </a:stretch>
        </p:blipFill>
        <p:spPr>
          <a:xfrm>
            <a:off x="11200841" y="62776"/>
            <a:ext cx="890522" cy="761206"/>
          </a:xfrm>
          <a:prstGeom prst="rect">
            <a:avLst/>
          </a:prstGeom>
        </p:spPr>
      </p:pic>
      <p:sp>
        <p:nvSpPr>
          <p:cNvPr id="17" name="矩形 16"/>
          <p:cNvSpPr/>
          <p:nvPr/>
        </p:nvSpPr>
        <p:spPr>
          <a:xfrm>
            <a:off x="375568" y="751109"/>
            <a:ext cx="11270534"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在深圳过夜游的</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游客来源</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前</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个省份分别是</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广东</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37.7%</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、上海</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8.3%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、湖南</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8.1%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、湖北</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5.4%</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、北京</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过夜游</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以广东省</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内游客为主，主要来自广州、东莞、佛山、惠州和汕头。</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7" name="矩形 6"/>
          <p:cNvSpPr/>
          <p:nvPr/>
        </p:nvSpPr>
        <p:spPr>
          <a:xfrm>
            <a:off x="4339590" y="2536001"/>
            <a:ext cx="1974574"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广东</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37.7%</a:t>
            </a: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上海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8.3%</a:t>
            </a: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湖南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8.1%</a:t>
            </a: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湖北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5.4%</a:t>
            </a: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北京</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5.1%</a:t>
            </a: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河南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4.1%</a:t>
            </a: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江苏</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4.1%</a:t>
            </a: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广西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3.0%</a:t>
            </a: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江西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2.5%</a:t>
            </a: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福建</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2.1%</a:t>
            </a:r>
          </a:p>
        </p:txBody>
      </p:sp>
      <p:sp>
        <p:nvSpPr>
          <p:cNvPr id="11" name="矩形 10"/>
          <p:cNvSpPr/>
          <p:nvPr/>
        </p:nvSpPr>
        <p:spPr>
          <a:xfrm>
            <a:off x="10303565" y="2633943"/>
            <a:ext cx="1888435"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41.3%</a:t>
            </a: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东莞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13.3%</a:t>
            </a: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佛山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5.5%</a:t>
            </a: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惠州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5.2%</a:t>
            </a: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汕头</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4.6%</a:t>
            </a: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揭</a:t>
            </a:r>
            <a:r>
              <a:rPr lang="zh-CN" altLang="en-US" dirty="0">
                <a:solidFill>
                  <a:schemeClr val="bg1"/>
                </a:solidFill>
                <a:latin typeface="黑体" panose="02010609060101010101" pitchFamily="49" charset="-122"/>
                <a:ea typeface="黑体" panose="02010609060101010101" pitchFamily="49" charset="-122"/>
              </a:rPr>
              <a:t>阳	</a:t>
            </a:r>
            <a:r>
              <a:rPr lang="en-US" altLang="zh-CN" dirty="0">
                <a:solidFill>
                  <a:schemeClr val="bg1"/>
                </a:solidFill>
                <a:latin typeface="黑体" panose="02010609060101010101" pitchFamily="49" charset="-122"/>
                <a:ea typeface="黑体" panose="02010609060101010101" pitchFamily="49" charset="-122"/>
              </a:rPr>
              <a:t>4.4%</a:t>
            </a: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珠海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4.1%</a:t>
            </a: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湛江</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3.4%</a:t>
            </a: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汕</a:t>
            </a:r>
            <a:r>
              <a:rPr lang="zh-CN" altLang="en-US" dirty="0">
                <a:solidFill>
                  <a:schemeClr val="bg1"/>
                </a:solidFill>
                <a:latin typeface="黑体" panose="02010609060101010101" pitchFamily="49" charset="-122"/>
                <a:ea typeface="黑体" panose="02010609060101010101" pitchFamily="49" charset="-122"/>
              </a:rPr>
              <a:t>尾	</a:t>
            </a:r>
            <a:r>
              <a:rPr lang="en-US" altLang="zh-CN" dirty="0">
                <a:solidFill>
                  <a:schemeClr val="bg1"/>
                </a:solidFill>
                <a:latin typeface="黑体" panose="02010609060101010101" pitchFamily="49" charset="-122"/>
                <a:ea typeface="黑体" panose="02010609060101010101" pitchFamily="49" charset="-122"/>
              </a:rPr>
              <a:t>2.9%</a:t>
            </a: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中山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2.7%</a:t>
            </a:r>
          </a:p>
        </p:txBody>
      </p:sp>
      <p:pic>
        <p:nvPicPr>
          <p:cNvPr id="5" name="图片 4"/>
          <p:cNvPicPr>
            <a:picLocks noChangeAspect="1"/>
          </p:cNvPicPr>
          <p:nvPr/>
        </p:nvPicPr>
        <p:blipFill>
          <a:blip r:embed="rId4"/>
          <a:stretch>
            <a:fillRect/>
          </a:stretch>
        </p:blipFill>
        <p:spPr>
          <a:xfrm>
            <a:off x="259715" y="2498725"/>
            <a:ext cx="3999865" cy="2997835"/>
          </a:xfrm>
          <a:prstGeom prst="rect">
            <a:avLst/>
          </a:prstGeom>
        </p:spPr>
      </p:pic>
      <p:pic>
        <p:nvPicPr>
          <p:cNvPr id="6" name="图片 5"/>
          <p:cNvPicPr>
            <a:picLocks noChangeAspect="1"/>
          </p:cNvPicPr>
          <p:nvPr/>
        </p:nvPicPr>
        <p:blipFill>
          <a:blip r:embed="rId5"/>
          <a:stretch>
            <a:fillRect/>
          </a:stretch>
        </p:blipFill>
        <p:spPr>
          <a:xfrm>
            <a:off x="6076315" y="2526665"/>
            <a:ext cx="4135755" cy="28829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2.2</a:t>
            </a:r>
            <a:r>
              <a:rPr lang="zh-CN" altLang="en-US" sz="2800" dirty="0">
                <a:solidFill>
                  <a:schemeClr val="tx1"/>
                </a:solidFill>
                <a:latin typeface="黑体" panose="02010609060101010101" pitchFamily="49" charset="-122"/>
                <a:ea typeface="黑体" panose="02010609060101010101" pitchFamily="49" charset="-122"/>
              </a:rPr>
              <a:t>：过夜游游客停留天数分析</a:t>
            </a:r>
          </a:p>
        </p:txBody>
      </p:sp>
      <p:sp>
        <p:nvSpPr>
          <p:cNvPr id="7" name="矩形 6"/>
          <p:cNvSpPr/>
          <p:nvPr/>
        </p:nvSpPr>
        <p:spPr>
          <a:xfrm>
            <a:off x="590379" y="615660"/>
            <a:ext cx="11051161"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在深圳过夜游的</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17.4%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11.8%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17.9%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28.2%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天以上</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24.7%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；各停留时段来源省份仍以广东游客为主，其余是上海、湖南</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、湖北、北京等地游客</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较多。</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6" name="图表 5"/>
          <p:cNvGraphicFramePr/>
          <p:nvPr/>
        </p:nvGraphicFramePr>
        <p:xfrm>
          <a:off x="290951" y="2545308"/>
          <a:ext cx="6072344" cy="36420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表格 29"/>
          <p:cNvGraphicFramePr>
            <a:graphicFrameLocks noGrp="1"/>
          </p:cNvGraphicFramePr>
          <p:nvPr/>
        </p:nvGraphicFramePr>
        <p:xfrm>
          <a:off x="6706263" y="2549674"/>
          <a:ext cx="5255346" cy="3646409"/>
        </p:xfrm>
        <a:graphic>
          <a:graphicData uri="http://schemas.openxmlformats.org/drawingml/2006/table">
            <a:tbl>
              <a:tblPr firstRow="1" bandRow="1">
                <a:tableStyleId>{7DF18680-E054-41AD-8BC1-D1AEF772440D}</a:tableStyleId>
              </a:tblPr>
              <a:tblGrid>
                <a:gridCol w="1177923"/>
                <a:gridCol w="4077423"/>
              </a:tblGrid>
              <a:tr h="664169">
                <a:tc>
                  <a:txBody>
                    <a:bodyPr/>
                    <a:lstStyle/>
                    <a:p>
                      <a:pPr algn="ctr"/>
                      <a:r>
                        <a:rPr lang="zh-CN" altLang="en-US" dirty="0">
                          <a:latin typeface="黑体" panose="02010609060101010101" pitchFamily="49" charset="-122"/>
                          <a:ea typeface="黑体" panose="02010609060101010101" pitchFamily="49" charset="-122"/>
                        </a:rPr>
                        <a:t>停留天数</a:t>
                      </a:r>
                    </a:p>
                  </a:txBody>
                  <a:tcPr anchor="ctr"/>
                </a:tc>
                <a:tc>
                  <a:txBody>
                    <a:bodyPr/>
                    <a:lstStyle/>
                    <a:p>
                      <a:pPr algn="ctr"/>
                      <a:r>
                        <a:rPr lang="zh-CN" altLang="en-US" dirty="0" smtClean="0">
                          <a:latin typeface="黑体" panose="02010609060101010101" pitchFamily="49" charset="-122"/>
                          <a:ea typeface="黑体" panose="02010609060101010101" pitchFamily="49" charset="-122"/>
                        </a:rPr>
                        <a:t>主要来源</a:t>
                      </a:r>
                      <a:r>
                        <a:rPr lang="zh-CN" altLang="en-US" dirty="0">
                          <a:latin typeface="黑体" panose="02010609060101010101" pitchFamily="49" charset="-122"/>
                          <a:ea typeface="黑体" panose="02010609060101010101" pitchFamily="49" charset="-122"/>
                        </a:rPr>
                        <a:t>省份</a:t>
                      </a:r>
                    </a:p>
                  </a:txBody>
                  <a:tcPr anchor="ctr"/>
                </a:tc>
              </a:tr>
              <a:tr h="596448">
                <a:tc>
                  <a:txBody>
                    <a:bodyPr/>
                    <a:lstStyle/>
                    <a:p>
                      <a:pPr algn="ct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天</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48%</a:t>
                      </a:r>
                      <a:r>
                        <a:rPr lang="zh-CN" altLang="en-US"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6%</a:t>
                      </a:r>
                      <a:r>
                        <a:rPr lang="zh-CN" altLang="en-US" dirty="0">
                          <a:latin typeface="黑体" panose="02010609060101010101" pitchFamily="49" charset="-122"/>
                          <a:ea typeface="黑体" panose="02010609060101010101" pitchFamily="49" charset="-122"/>
                        </a:rPr>
                        <a:t>、上海</a:t>
                      </a:r>
                      <a:r>
                        <a:rPr lang="en-US" altLang="zh-CN" dirty="0">
                          <a:latin typeface="黑体" panose="02010609060101010101" pitchFamily="49" charset="-122"/>
                          <a:ea typeface="黑体" panose="02010609060101010101" pitchFamily="49" charset="-122"/>
                        </a:rPr>
                        <a:t>6%</a:t>
                      </a:r>
                      <a:r>
                        <a:rPr lang="zh-CN" altLang="en-US"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北京</a:t>
                      </a:r>
                      <a:r>
                        <a:rPr lang="en-US" altLang="zh-CN" dirty="0" smtClean="0">
                          <a:latin typeface="黑体" panose="02010609060101010101" pitchFamily="49" charset="-122"/>
                          <a:ea typeface="黑体" panose="02010609060101010101" pitchFamily="49" charset="-122"/>
                        </a:rPr>
                        <a:t>5%</a:t>
                      </a:r>
                      <a:endParaRPr lang="en-US" altLang="zh-CN" dirty="0">
                        <a:latin typeface="黑体" panose="02010609060101010101" pitchFamily="49" charset="-122"/>
                        <a:ea typeface="黑体" panose="02010609060101010101" pitchFamily="49" charset="-122"/>
                      </a:endParaRPr>
                    </a:p>
                  </a:txBody>
                  <a:tcPr anchor="ctr"/>
                </a:tc>
              </a:tr>
              <a:tr h="596448">
                <a:tc>
                  <a:txBody>
                    <a:bodyPr/>
                    <a:lstStyle/>
                    <a:p>
                      <a:pPr algn="ct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天</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40%</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7%</a:t>
                      </a:r>
                      <a:r>
                        <a:rPr lang="zh-CN" altLang="en-US" dirty="0" smtClean="0">
                          <a:latin typeface="黑体" panose="02010609060101010101" pitchFamily="49" charset="-122"/>
                          <a:ea typeface="黑体" panose="02010609060101010101" pitchFamily="49" charset="-122"/>
                        </a:rPr>
                        <a:t>、北京</a:t>
                      </a:r>
                      <a:r>
                        <a:rPr lang="en-US" altLang="zh-CN" dirty="0" smtClean="0">
                          <a:latin typeface="黑体" panose="02010609060101010101" pitchFamily="49" charset="-122"/>
                          <a:ea typeface="黑体" panose="02010609060101010101" pitchFamily="49" charset="-122"/>
                        </a:rPr>
                        <a:t>7%</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7%</a:t>
                      </a:r>
                      <a:endParaRPr lang="en-US" altLang="zh-CN" dirty="0">
                        <a:latin typeface="黑体" panose="02010609060101010101" pitchFamily="49" charset="-122"/>
                        <a:ea typeface="黑体" panose="02010609060101010101" pitchFamily="49" charset="-122"/>
                      </a:endParaRPr>
                    </a:p>
                  </a:txBody>
                  <a:tcPr anchor="ctr"/>
                </a:tc>
              </a:tr>
              <a:tr h="596448">
                <a:tc>
                  <a:txBody>
                    <a:bodyPr/>
                    <a:lstStyle/>
                    <a:p>
                      <a:pPr algn="ctr"/>
                      <a:r>
                        <a:rPr lang="en-US" altLang="zh-CN" dirty="0">
                          <a:latin typeface="黑体" panose="02010609060101010101" pitchFamily="49" charset="-122"/>
                          <a:ea typeface="黑体" panose="02010609060101010101" pitchFamily="49" charset="-122"/>
                        </a:rPr>
                        <a:t>4-6</a:t>
                      </a:r>
                      <a:r>
                        <a:rPr lang="zh-CN" altLang="en-US" dirty="0">
                          <a:latin typeface="黑体" panose="02010609060101010101" pitchFamily="49" charset="-122"/>
                          <a:ea typeface="黑体" panose="02010609060101010101" pitchFamily="49" charset="-122"/>
                        </a:rPr>
                        <a:t>天</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36%</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8%</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7%</a:t>
                      </a:r>
                      <a:r>
                        <a:rPr lang="zh-CN" altLang="en-US" dirty="0" smtClean="0">
                          <a:latin typeface="黑体" panose="02010609060101010101" pitchFamily="49" charset="-122"/>
                          <a:ea typeface="黑体" panose="02010609060101010101" pitchFamily="49" charset="-122"/>
                        </a:rPr>
                        <a:t>、北京</a:t>
                      </a:r>
                      <a:r>
                        <a:rPr lang="en-US" altLang="zh-CN" dirty="0" smtClean="0">
                          <a:latin typeface="黑体" panose="02010609060101010101" pitchFamily="49" charset="-122"/>
                          <a:ea typeface="黑体" panose="02010609060101010101" pitchFamily="49" charset="-122"/>
                        </a:rPr>
                        <a:t>6%</a:t>
                      </a:r>
                      <a:endParaRPr lang="en-US" altLang="zh-CN" dirty="0">
                        <a:latin typeface="黑体" panose="02010609060101010101" pitchFamily="49" charset="-122"/>
                        <a:ea typeface="黑体" panose="02010609060101010101" pitchFamily="49" charset="-122"/>
                      </a:endParaRPr>
                    </a:p>
                  </a:txBody>
                  <a:tcPr anchor="ctr"/>
                </a:tc>
              </a:tr>
              <a:tr h="596448">
                <a:tc>
                  <a:txBody>
                    <a:bodyPr/>
                    <a:lstStyle/>
                    <a:p>
                      <a:pPr algn="ctr"/>
                      <a:r>
                        <a:rPr lang="en-US" altLang="zh-CN" dirty="0">
                          <a:latin typeface="黑体" panose="02010609060101010101" pitchFamily="49" charset="-122"/>
                          <a:ea typeface="黑体" panose="02010609060101010101" pitchFamily="49" charset="-122"/>
                        </a:rPr>
                        <a:t>7-15</a:t>
                      </a:r>
                      <a:r>
                        <a:rPr lang="zh-CN" altLang="en-US" dirty="0">
                          <a:latin typeface="黑体" panose="02010609060101010101" pitchFamily="49" charset="-122"/>
                          <a:ea typeface="黑体" panose="02010609060101010101" pitchFamily="49" charset="-122"/>
                        </a:rPr>
                        <a:t>天</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39%</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9%</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8%</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5%</a:t>
                      </a:r>
                      <a:endParaRPr lang="en-US" altLang="zh-CN" dirty="0">
                        <a:latin typeface="黑体" panose="02010609060101010101" pitchFamily="49" charset="-122"/>
                        <a:ea typeface="黑体" panose="02010609060101010101" pitchFamily="49" charset="-122"/>
                      </a:endParaRPr>
                    </a:p>
                  </a:txBody>
                  <a:tcPr anchor="ctr"/>
                </a:tc>
              </a:tr>
              <a:tr h="596448">
                <a:tc>
                  <a:txBody>
                    <a:bodyPr/>
                    <a:lstStyle/>
                    <a:p>
                      <a:pPr algn="ctr"/>
                      <a:r>
                        <a:rPr lang="en-US" altLang="zh-CN" dirty="0">
                          <a:latin typeface="黑体" panose="02010609060101010101" pitchFamily="49" charset="-122"/>
                          <a:ea typeface="黑体" panose="02010609060101010101" pitchFamily="49" charset="-122"/>
                        </a:rPr>
                        <a:t>15</a:t>
                      </a:r>
                      <a:r>
                        <a:rPr lang="zh-CN" altLang="en-US" dirty="0">
                          <a:latin typeface="黑体" panose="02010609060101010101" pitchFamily="49" charset="-122"/>
                          <a:ea typeface="黑体" panose="02010609060101010101" pitchFamily="49" charset="-122"/>
                        </a:rPr>
                        <a:t>天以上</a:t>
                      </a:r>
                    </a:p>
                  </a:txBody>
                  <a:tcPr anchor="ctr"/>
                </a:tc>
                <a:tc>
                  <a:txBody>
                    <a:bodyPr/>
                    <a:lstStyle/>
                    <a:p>
                      <a:pPr algn="ctr"/>
                      <a:r>
                        <a:rPr lang="zh-CN" altLang="en-US" dirty="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35%</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11%</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8%</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6%</a:t>
                      </a:r>
                      <a:endParaRPr lang="en-US" altLang="zh-CN" dirty="0">
                        <a:latin typeface="黑体" panose="02010609060101010101" pitchFamily="49" charset="-122"/>
                        <a:ea typeface="黑体" panose="02010609060101010101" pitchFamily="49" charset="-122"/>
                      </a:endParaRPr>
                    </a:p>
                  </a:txBody>
                  <a:tcPr anchor="ctr"/>
                </a:tc>
              </a:tr>
            </a:tbl>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12</a:t>
            </a:fld>
            <a:endParaRPr lang="zh-CN" altLang="en-US" dirty="0"/>
          </a:p>
        </p:txBody>
      </p:sp>
      <p:pic>
        <p:nvPicPr>
          <p:cNvPr id="8" name="图片 7"/>
          <p:cNvPicPr>
            <a:picLocks noChangeAspect="1"/>
          </p:cNvPicPr>
          <p:nvPr/>
        </p:nvPicPr>
        <p:blipFill>
          <a:blip r:embed="rId4"/>
          <a:stretch>
            <a:fillRect/>
          </a:stretch>
        </p:blipFill>
        <p:spPr>
          <a:xfrm>
            <a:off x="10367319" y="62776"/>
            <a:ext cx="833521" cy="763300"/>
          </a:xfrm>
          <a:prstGeom prst="rect">
            <a:avLst/>
          </a:prstGeom>
        </p:spPr>
      </p:pic>
      <p:pic>
        <p:nvPicPr>
          <p:cNvPr id="9" name="图片 8"/>
          <p:cNvPicPr>
            <a:picLocks noChangeAspect="1"/>
          </p:cNvPicPr>
          <p:nvPr/>
        </p:nvPicPr>
        <p:blipFill>
          <a:blip r:embed="rId5"/>
          <a:stretch>
            <a:fillRect/>
          </a:stretch>
        </p:blipFill>
        <p:spPr>
          <a:xfrm>
            <a:off x="11200841" y="62776"/>
            <a:ext cx="890522" cy="761206"/>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2.3</a:t>
            </a:r>
            <a:r>
              <a:rPr lang="zh-CN" altLang="en-US" sz="2800" dirty="0">
                <a:solidFill>
                  <a:schemeClr val="tx1"/>
                </a:solidFill>
                <a:latin typeface="黑体" panose="02010609060101010101" pitchFamily="49" charset="-122"/>
                <a:ea typeface="黑体" panose="02010609060101010101" pitchFamily="49" charset="-122"/>
              </a:rPr>
              <a:t>：过夜游游客</a:t>
            </a:r>
            <a:r>
              <a:rPr lang="zh-CN" altLang="en-US" sz="2800" dirty="0" smtClean="0">
                <a:solidFill>
                  <a:schemeClr val="tx1"/>
                </a:solidFill>
                <a:latin typeface="黑体" panose="02010609060101010101" pitchFamily="49" charset="-122"/>
                <a:ea typeface="黑体" panose="02010609060101010101" pitchFamily="49" charset="-122"/>
              </a:rPr>
              <a:t>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600707" y="607488"/>
            <a:ext cx="1104539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在深圳过夜游的</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26.3%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27.2%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17.0%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交通工具特征是汽车</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63.5%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、飞机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、火车</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29.6%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2881366" y="2556538"/>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597005" y="2556538"/>
            <a:ext cx="1148668" cy="1211781"/>
          </a:xfrm>
          <a:prstGeom prst="rect">
            <a:avLst/>
          </a:prstGeom>
          <a:noFill/>
          <a:ln w="9525">
            <a:noFill/>
            <a:miter lim="800000"/>
            <a:headEnd/>
            <a:tailEnd/>
          </a:ln>
        </p:spPr>
      </p:pic>
      <p:sp>
        <p:nvSpPr>
          <p:cNvPr id="11" name="文本框 10"/>
          <p:cNvSpPr txBox="1"/>
          <p:nvPr/>
        </p:nvSpPr>
        <p:spPr>
          <a:xfrm>
            <a:off x="1745673" y="3162428"/>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46%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4302066" y="3162428"/>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54% </a:t>
            </a:r>
            <a:endParaRPr lang="zh-CN" altLang="en-US" sz="2400" dirty="0">
              <a:solidFill>
                <a:schemeClr val="bg1"/>
              </a:solidFill>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4"/>
          <a:stretch>
            <a:fillRect/>
          </a:stretch>
        </p:blipFill>
        <p:spPr>
          <a:xfrm>
            <a:off x="912541" y="4081166"/>
            <a:ext cx="1013170" cy="668705"/>
          </a:xfrm>
          <a:prstGeom prst="rect">
            <a:avLst/>
          </a:prstGeom>
        </p:spPr>
      </p:pic>
      <p:pic>
        <p:nvPicPr>
          <p:cNvPr id="15" name="图片 14"/>
          <p:cNvPicPr>
            <a:picLocks noChangeAspect="1"/>
          </p:cNvPicPr>
          <p:nvPr/>
        </p:nvPicPr>
        <p:blipFill>
          <a:blip r:embed="rId5"/>
          <a:stretch>
            <a:fillRect/>
          </a:stretch>
        </p:blipFill>
        <p:spPr>
          <a:xfrm>
            <a:off x="912541" y="4886299"/>
            <a:ext cx="1013169" cy="680235"/>
          </a:xfrm>
          <a:prstGeom prst="rect">
            <a:avLst/>
          </a:prstGeom>
        </p:spPr>
      </p:pic>
      <p:pic>
        <p:nvPicPr>
          <p:cNvPr id="17" name="图片 16"/>
          <p:cNvPicPr>
            <a:picLocks noChangeAspect="1"/>
          </p:cNvPicPr>
          <p:nvPr/>
        </p:nvPicPr>
        <p:blipFill>
          <a:blip r:embed="rId6"/>
          <a:stretch>
            <a:fillRect/>
          </a:stretch>
        </p:blipFill>
        <p:spPr>
          <a:xfrm>
            <a:off x="912541" y="5702963"/>
            <a:ext cx="1013169" cy="680235"/>
          </a:xfrm>
          <a:prstGeom prst="rect">
            <a:avLst/>
          </a:prstGeom>
        </p:spPr>
      </p:pic>
      <p:sp>
        <p:nvSpPr>
          <p:cNvPr id="20" name="文本框 19"/>
          <p:cNvSpPr txBox="1"/>
          <p:nvPr/>
        </p:nvSpPr>
        <p:spPr>
          <a:xfrm>
            <a:off x="2162569" y="4134818"/>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汽车</a:t>
            </a:r>
            <a:r>
              <a:rPr lang="en-US" altLang="zh-CN" sz="2000" dirty="0" smtClean="0">
                <a:solidFill>
                  <a:schemeClr val="bg1"/>
                </a:solidFill>
                <a:latin typeface="黑体" panose="02010609060101010101" pitchFamily="49" charset="-122"/>
                <a:ea typeface="黑体" panose="02010609060101010101" pitchFamily="49" charset="-122"/>
              </a:rPr>
              <a:t>63.5%</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1" name="文本框 20"/>
          <p:cNvSpPr txBox="1"/>
          <p:nvPr/>
        </p:nvSpPr>
        <p:spPr>
          <a:xfrm>
            <a:off x="2162569" y="5026361"/>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飞机</a:t>
            </a:r>
            <a:r>
              <a:rPr lang="en-US" altLang="zh-CN" sz="2000" dirty="0" smtClean="0">
                <a:solidFill>
                  <a:schemeClr val="bg1"/>
                </a:solidFill>
                <a:latin typeface="黑体" panose="02010609060101010101" pitchFamily="49" charset="-122"/>
                <a:ea typeface="黑体" panose="02010609060101010101" pitchFamily="49" charset="-122"/>
              </a:rPr>
              <a:t>6.9%</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2" name="文本框 21"/>
          <p:cNvSpPr txBox="1"/>
          <p:nvPr/>
        </p:nvSpPr>
        <p:spPr>
          <a:xfrm>
            <a:off x="2162569" y="5843025"/>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火车</a:t>
            </a:r>
            <a:r>
              <a:rPr lang="en-US" altLang="zh-CN" sz="2000" dirty="0" smtClean="0">
                <a:solidFill>
                  <a:schemeClr val="bg1"/>
                </a:solidFill>
                <a:latin typeface="黑体" panose="02010609060101010101" pitchFamily="49" charset="-122"/>
                <a:ea typeface="黑体" panose="02010609060101010101" pitchFamily="49" charset="-122"/>
              </a:rPr>
              <a:t>29.6%</a:t>
            </a:r>
            <a:endParaRPr lang="zh-CN" altLang="en-US" sz="2000" dirty="0">
              <a:solidFill>
                <a:schemeClr val="bg1"/>
              </a:solidFill>
              <a:latin typeface="黑体" panose="02010609060101010101" pitchFamily="49" charset="-122"/>
              <a:ea typeface="黑体" panose="02010609060101010101" pitchFamily="49" charset="-122"/>
            </a:endParaRPr>
          </a:p>
        </p:txBody>
      </p:sp>
      <p:graphicFrame>
        <p:nvGraphicFramePr>
          <p:cNvPr id="18" name="图表 17"/>
          <p:cNvGraphicFramePr/>
          <p:nvPr/>
        </p:nvGraphicFramePr>
        <p:xfrm>
          <a:off x="5859520" y="2495066"/>
          <a:ext cx="5691280" cy="3774928"/>
        </p:xfrm>
        <a:graphic>
          <a:graphicData uri="http://schemas.openxmlformats.org/drawingml/2006/chart">
            <c:chart xmlns:c="http://schemas.openxmlformats.org/drawingml/2006/chart" xmlns:r="http://schemas.openxmlformats.org/officeDocument/2006/relationships" r:id="rId7"/>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13</a:t>
            </a:fld>
            <a:endParaRPr lang="zh-CN" altLang="en-US" dirty="0"/>
          </a:p>
        </p:txBody>
      </p:sp>
      <p:pic>
        <p:nvPicPr>
          <p:cNvPr id="19" name="图片 18"/>
          <p:cNvPicPr>
            <a:picLocks noChangeAspect="1"/>
          </p:cNvPicPr>
          <p:nvPr/>
        </p:nvPicPr>
        <p:blipFill>
          <a:blip r:embed="rId8"/>
          <a:stretch>
            <a:fillRect/>
          </a:stretch>
        </p:blipFill>
        <p:spPr>
          <a:xfrm>
            <a:off x="10367319" y="62776"/>
            <a:ext cx="833521" cy="763300"/>
          </a:xfrm>
          <a:prstGeom prst="rect">
            <a:avLst/>
          </a:prstGeom>
        </p:spPr>
      </p:pic>
      <p:pic>
        <p:nvPicPr>
          <p:cNvPr id="23" name="图片 22"/>
          <p:cNvPicPr>
            <a:picLocks noChangeAspect="1"/>
          </p:cNvPicPr>
          <p:nvPr/>
        </p:nvPicPr>
        <p:blipFill>
          <a:blip r:embed="rId9"/>
          <a:stretch>
            <a:fillRect/>
          </a:stretch>
        </p:blipFill>
        <p:spPr>
          <a:xfrm>
            <a:off x="11200841" y="62776"/>
            <a:ext cx="890522" cy="76120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3.1</a:t>
            </a:r>
            <a:r>
              <a:rPr lang="zh-CN" altLang="en-US" sz="2800" dirty="0">
                <a:solidFill>
                  <a:schemeClr val="tx1"/>
                </a:solidFill>
                <a:latin typeface="黑体" panose="02010609060101010101" pitchFamily="49" charset="-122"/>
                <a:ea typeface="黑体" panose="02010609060101010101" pitchFamily="49" charset="-122"/>
              </a:rPr>
              <a:t>：港澳一日游游客来源分析</a:t>
            </a:r>
          </a:p>
        </p:txBody>
      </p:sp>
      <p:sp>
        <p:nvSpPr>
          <p:cNvPr id="12" name="矩形 11"/>
          <p:cNvSpPr/>
          <p:nvPr/>
        </p:nvSpPr>
        <p:spPr>
          <a:xfrm>
            <a:off x="364161" y="750809"/>
            <a:ext cx="10934784"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经深圳前往港澳一日游游客</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8.3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人，来源以广东、湖南、</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上海</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、湖北</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、北京为主</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。广东省内游客主要来自广州、东莞、佛山、惠州</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、江门。</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t>14</a:t>
            </a:fld>
            <a:endParaRPr lang="zh-CN" altLang="en-US" dirty="0"/>
          </a:p>
        </p:txBody>
      </p:sp>
      <p:pic>
        <p:nvPicPr>
          <p:cNvPr id="13" name="图片 12"/>
          <p:cNvPicPr>
            <a:picLocks noChangeAspect="1"/>
          </p:cNvPicPr>
          <p:nvPr/>
        </p:nvPicPr>
        <p:blipFill>
          <a:blip r:embed="rId2"/>
          <a:stretch>
            <a:fillRect/>
          </a:stretch>
        </p:blipFill>
        <p:spPr>
          <a:xfrm>
            <a:off x="10367319" y="62776"/>
            <a:ext cx="833521" cy="763300"/>
          </a:xfrm>
          <a:prstGeom prst="rect">
            <a:avLst/>
          </a:prstGeom>
        </p:spPr>
      </p:pic>
      <p:pic>
        <p:nvPicPr>
          <p:cNvPr id="14" name="图片 13"/>
          <p:cNvPicPr>
            <a:picLocks noChangeAspect="1"/>
          </p:cNvPicPr>
          <p:nvPr/>
        </p:nvPicPr>
        <p:blipFill>
          <a:blip r:embed="rId3"/>
          <a:stretch>
            <a:fillRect/>
          </a:stretch>
        </p:blipFill>
        <p:spPr>
          <a:xfrm>
            <a:off x="11200841" y="62776"/>
            <a:ext cx="890522" cy="761206"/>
          </a:xfrm>
          <a:prstGeom prst="rect">
            <a:avLst/>
          </a:prstGeom>
        </p:spPr>
      </p:pic>
      <p:sp>
        <p:nvSpPr>
          <p:cNvPr id="5" name="矩形 4"/>
          <p:cNvSpPr/>
          <p:nvPr/>
        </p:nvSpPr>
        <p:spPr>
          <a:xfrm>
            <a:off x="4524243" y="2753212"/>
            <a:ext cx="2016293"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广东</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84.6%</a:t>
            </a: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湖南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1.8%</a:t>
            </a: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上海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1.6%</a:t>
            </a: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湖北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1.3%</a:t>
            </a: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北京</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1.2%</a:t>
            </a: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辽宁</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1.0%</a:t>
            </a: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江西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0.7%</a:t>
            </a: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河南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0.7%</a:t>
            </a: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江苏</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0.7%</a:t>
            </a: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广西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0.6%</a:t>
            </a:r>
          </a:p>
        </p:txBody>
      </p:sp>
      <p:sp>
        <p:nvSpPr>
          <p:cNvPr id="10" name="矩形 9"/>
          <p:cNvSpPr/>
          <p:nvPr/>
        </p:nvSpPr>
        <p:spPr>
          <a:xfrm>
            <a:off x="10452735" y="2753212"/>
            <a:ext cx="1921565"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54.7%</a:t>
            </a: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东莞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23.3%</a:t>
            </a: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佛山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7.5%</a:t>
            </a: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惠州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4.8%</a:t>
            </a: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江门</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1.7%</a:t>
            </a: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中山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1.6%</a:t>
            </a: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珠海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1.2%</a:t>
            </a: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汕</a:t>
            </a:r>
            <a:r>
              <a:rPr lang="zh-CN" altLang="en-US" dirty="0">
                <a:solidFill>
                  <a:schemeClr val="bg1"/>
                </a:solidFill>
                <a:latin typeface="黑体" panose="02010609060101010101" pitchFamily="49" charset="-122"/>
                <a:ea typeface="黑体" panose="02010609060101010101" pitchFamily="49" charset="-122"/>
              </a:rPr>
              <a:t>尾	</a:t>
            </a:r>
            <a:r>
              <a:rPr lang="en-US" altLang="zh-CN" dirty="0">
                <a:solidFill>
                  <a:schemeClr val="bg1"/>
                </a:solidFill>
                <a:latin typeface="黑体" panose="02010609060101010101" pitchFamily="49" charset="-122"/>
                <a:ea typeface="黑体" panose="02010609060101010101" pitchFamily="49" charset="-122"/>
              </a:rPr>
              <a:t>0.7%</a:t>
            </a: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湛江</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0.7%</a:t>
            </a: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肇</a:t>
            </a:r>
            <a:r>
              <a:rPr lang="zh-CN" altLang="en-US" dirty="0">
                <a:solidFill>
                  <a:schemeClr val="bg1"/>
                </a:solidFill>
                <a:latin typeface="黑体" panose="02010609060101010101" pitchFamily="49" charset="-122"/>
                <a:ea typeface="黑体" panose="02010609060101010101" pitchFamily="49" charset="-122"/>
              </a:rPr>
              <a:t>庆	</a:t>
            </a:r>
            <a:r>
              <a:rPr lang="en-US" altLang="zh-CN" dirty="0">
                <a:solidFill>
                  <a:schemeClr val="bg1"/>
                </a:solidFill>
                <a:latin typeface="黑体" panose="02010609060101010101" pitchFamily="49" charset="-122"/>
                <a:ea typeface="黑体" panose="02010609060101010101" pitchFamily="49" charset="-122"/>
              </a:rPr>
              <a:t>0.6%</a:t>
            </a:r>
          </a:p>
        </p:txBody>
      </p:sp>
      <p:pic>
        <p:nvPicPr>
          <p:cNvPr id="2" name="图片 1"/>
          <p:cNvPicPr>
            <a:picLocks noChangeAspect="1"/>
          </p:cNvPicPr>
          <p:nvPr/>
        </p:nvPicPr>
        <p:blipFill>
          <a:blip r:embed="rId4"/>
          <a:stretch>
            <a:fillRect/>
          </a:stretch>
        </p:blipFill>
        <p:spPr>
          <a:xfrm>
            <a:off x="185420" y="2753360"/>
            <a:ext cx="4161790" cy="2798445"/>
          </a:xfrm>
          <a:prstGeom prst="rect">
            <a:avLst/>
          </a:prstGeom>
        </p:spPr>
      </p:pic>
      <p:pic>
        <p:nvPicPr>
          <p:cNvPr id="8" name="图片 7"/>
          <p:cNvPicPr>
            <a:picLocks noChangeAspect="1"/>
          </p:cNvPicPr>
          <p:nvPr/>
        </p:nvPicPr>
        <p:blipFill>
          <a:blip r:embed="rId5"/>
          <a:stretch>
            <a:fillRect/>
          </a:stretch>
        </p:blipFill>
        <p:spPr>
          <a:xfrm>
            <a:off x="6142990" y="2702560"/>
            <a:ext cx="4319270" cy="284861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3.2</a:t>
            </a:r>
            <a:r>
              <a:rPr lang="zh-CN" altLang="en-US" sz="2800" dirty="0">
                <a:solidFill>
                  <a:schemeClr val="tx1"/>
                </a:solidFill>
                <a:latin typeface="黑体" panose="02010609060101010101" pitchFamily="49" charset="-122"/>
                <a:ea typeface="黑体" panose="02010609060101010101" pitchFamily="49" charset="-122"/>
              </a:rPr>
              <a:t>：港澳一日游游客</a:t>
            </a:r>
            <a:r>
              <a:rPr lang="zh-CN" altLang="en-US" sz="2800" dirty="0" smtClean="0">
                <a:solidFill>
                  <a:schemeClr val="tx1"/>
                </a:solidFill>
                <a:latin typeface="黑体" panose="02010609060101010101" pitchFamily="49" charset="-122"/>
                <a:ea typeface="黑体" panose="02010609060101010101" pitchFamily="49" charset="-122"/>
              </a:rPr>
              <a:t>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4" y="637220"/>
            <a:ext cx="10949001"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经</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深圳前往港澳一日游的游客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28.2%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44.1%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2994007" y="2445477"/>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709646" y="2445477"/>
            <a:ext cx="1148668" cy="1211781"/>
          </a:xfrm>
          <a:prstGeom prst="rect">
            <a:avLst/>
          </a:prstGeom>
          <a:noFill/>
          <a:ln w="9525">
            <a:noFill/>
            <a:miter lim="800000"/>
            <a:headEnd/>
            <a:tailEnd/>
          </a:ln>
        </p:spPr>
      </p:pic>
      <p:sp>
        <p:nvSpPr>
          <p:cNvPr id="11" name="文本框 10"/>
          <p:cNvSpPr txBox="1"/>
          <p:nvPr/>
        </p:nvSpPr>
        <p:spPr>
          <a:xfrm>
            <a:off x="1858314" y="3051367"/>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48%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4414707" y="3051367"/>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52% </a:t>
            </a:r>
            <a:endParaRPr lang="zh-CN" altLang="en-US" sz="2400" dirty="0">
              <a:solidFill>
                <a:schemeClr val="bg1"/>
              </a:solidFill>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4"/>
          <a:stretch>
            <a:fillRect/>
          </a:stretch>
        </p:blipFill>
        <p:spPr>
          <a:xfrm>
            <a:off x="1535393" y="4134174"/>
            <a:ext cx="1013170" cy="668705"/>
          </a:xfrm>
          <a:prstGeom prst="rect">
            <a:avLst/>
          </a:prstGeom>
        </p:spPr>
      </p:pic>
      <p:pic>
        <p:nvPicPr>
          <p:cNvPr id="17" name="图片 16"/>
          <p:cNvPicPr>
            <a:picLocks noChangeAspect="1"/>
          </p:cNvPicPr>
          <p:nvPr/>
        </p:nvPicPr>
        <p:blipFill>
          <a:blip r:embed="rId5"/>
          <a:stretch>
            <a:fillRect/>
          </a:stretch>
        </p:blipFill>
        <p:spPr>
          <a:xfrm>
            <a:off x="1535393" y="4932060"/>
            <a:ext cx="1013169" cy="680235"/>
          </a:xfrm>
          <a:prstGeom prst="rect">
            <a:avLst/>
          </a:prstGeom>
        </p:spPr>
      </p:pic>
      <p:sp>
        <p:nvSpPr>
          <p:cNvPr id="20" name="文本框 19"/>
          <p:cNvSpPr txBox="1"/>
          <p:nvPr/>
        </p:nvSpPr>
        <p:spPr>
          <a:xfrm>
            <a:off x="2785421" y="4187826"/>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汽车</a:t>
            </a:r>
            <a:r>
              <a:rPr lang="en-US" altLang="zh-CN" sz="2000" dirty="0" smtClean="0">
                <a:solidFill>
                  <a:schemeClr val="bg1"/>
                </a:solidFill>
                <a:latin typeface="黑体" panose="02010609060101010101" pitchFamily="49" charset="-122"/>
                <a:ea typeface="黑体" panose="02010609060101010101" pitchFamily="49" charset="-122"/>
              </a:rPr>
              <a:t>0.8%</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1" name="文本框 20"/>
          <p:cNvSpPr txBox="1"/>
          <p:nvPr/>
        </p:nvSpPr>
        <p:spPr>
          <a:xfrm>
            <a:off x="2785421" y="5922930"/>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其它</a:t>
            </a:r>
            <a:r>
              <a:rPr lang="en-US" altLang="zh-CN" sz="2000" dirty="0" smtClean="0">
                <a:solidFill>
                  <a:schemeClr val="bg1"/>
                </a:solidFill>
                <a:latin typeface="黑体" panose="02010609060101010101" pitchFamily="49" charset="-122"/>
                <a:ea typeface="黑体" panose="02010609060101010101" pitchFamily="49" charset="-122"/>
              </a:rPr>
              <a:t>98.8%</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2" name="文本框 21"/>
          <p:cNvSpPr txBox="1"/>
          <p:nvPr/>
        </p:nvSpPr>
        <p:spPr>
          <a:xfrm>
            <a:off x="2785421" y="5072122"/>
            <a:ext cx="1918224"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火车</a:t>
            </a:r>
            <a:r>
              <a:rPr lang="en-US" altLang="zh-CN" sz="2000" dirty="0" smtClean="0">
                <a:solidFill>
                  <a:schemeClr val="bg1"/>
                </a:solidFill>
                <a:latin typeface="黑体" panose="02010609060101010101" pitchFamily="49" charset="-122"/>
                <a:ea typeface="黑体" panose="02010609060101010101" pitchFamily="49" charset="-122"/>
              </a:rPr>
              <a:t>0.4%</a:t>
            </a:r>
            <a:endParaRPr lang="zh-CN" altLang="en-US" sz="2000" dirty="0">
              <a:solidFill>
                <a:schemeClr val="bg1"/>
              </a:solidFill>
              <a:latin typeface="黑体" panose="02010609060101010101" pitchFamily="49" charset="-122"/>
              <a:ea typeface="黑体" panose="02010609060101010101" pitchFamily="49" charset="-122"/>
            </a:endParaRPr>
          </a:p>
        </p:txBody>
      </p:sp>
      <p:graphicFrame>
        <p:nvGraphicFramePr>
          <p:cNvPr id="18" name="图表 17"/>
          <p:cNvGraphicFramePr/>
          <p:nvPr/>
        </p:nvGraphicFramePr>
        <p:xfrm>
          <a:off x="5920144" y="2488440"/>
          <a:ext cx="5691280" cy="3774928"/>
        </p:xfrm>
        <a:graphic>
          <a:graphicData uri="http://schemas.openxmlformats.org/drawingml/2006/chart">
            <c:chart xmlns:c="http://schemas.openxmlformats.org/drawingml/2006/chart" xmlns:r="http://schemas.openxmlformats.org/officeDocument/2006/relationships" r:id="rId6"/>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15</a:t>
            </a:fld>
            <a:endParaRPr lang="zh-CN" altLang="en-US" dirty="0"/>
          </a:p>
        </p:txBody>
      </p:sp>
      <p:pic>
        <p:nvPicPr>
          <p:cNvPr id="19" name="图片 18"/>
          <p:cNvPicPr>
            <a:picLocks noChangeAspect="1"/>
          </p:cNvPicPr>
          <p:nvPr/>
        </p:nvPicPr>
        <p:blipFill>
          <a:blip r:embed="rId7"/>
          <a:stretch>
            <a:fillRect/>
          </a:stretch>
        </p:blipFill>
        <p:spPr>
          <a:xfrm>
            <a:off x="10367319" y="62776"/>
            <a:ext cx="833521" cy="763300"/>
          </a:xfrm>
          <a:prstGeom prst="rect">
            <a:avLst/>
          </a:prstGeom>
        </p:spPr>
      </p:pic>
      <p:pic>
        <p:nvPicPr>
          <p:cNvPr id="23" name="图片 22"/>
          <p:cNvPicPr>
            <a:picLocks noChangeAspect="1"/>
          </p:cNvPicPr>
          <p:nvPr/>
        </p:nvPicPr>
        <p:blipFill>
          <a:blip r:embed="rId8"/>
          <a:stretch>
            <a:fillRect/>
          </a:stretch>
        </p:blipFill>
        <p:spPr>
          <a:xfrm>
            <a:off x="11200841" y="62776"/>
            <a:ext cx="890522" cy="761206"/>
          </a:xfrm>
          <a:prstGeom prst="rect">
            <a:avLst/>
          </a:prstGeom>
        </p:spPr>
      </p:pic>
      <p:sp>
        <p:nvSpPr>
          <p:cNvPr id="2" name="矩形 1"/>
          <p:cNvSpPr/>
          <p:nvPr/>
        </p:nvSpPr>
        <p:spPr>
          <a:xfrm>
            <a:off x="1535393" y="5786651"/>
            <a:ext cx="1013169" cy="6346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4" name="Freeform 17"/>
          <p:cNvSpPr>
            <a:spLocks noEditPoints="1"/>
          </p:cNvSpPr>
          <p:nvPr/>
        </p:nvSpPr>
        <p:spPr bwMode="auto">
          <a:xfrm>
            <a:off x="1660459" y="5864841"/>
            <a:ext cx="763035" cy="450367"/>
          </a:xfrm>
          <a:custGeom>
            <a:avLst/>
            <a:gdLst>
              <a:gd name="T0" fmla="*/ 160 w 185"/>
              <a:gd name="T1" fmla="*/ 64 h 190"/>
              <a:gd name="T2" fmla="*/ 160 w 185"/>
              <a:gd name="T3" fmla="*/ 24 h 190"/>
              <a:gd name="T4" fmla="*/ 38 w 185"/>
              <a:gd name="T5" fmla="*/ 24 h 190"/>
              <a:gd name="T6" fmla="*/ 7 w 185"/>
              <a:gd name="T7" fmla="*/ 44 h 190"/>
              <a:gd name="T8" fmla="*/ 39 w 185"/>
              <a:gd name="T9" fmla="*/ 64 h 190"/>
              <a:gd name="T10" fmla="*/ 160 w 185"/>
              <a:gd name="T11" fmla="*/ 64 h 190"/>
              <a:gd name="T12" fmla="*/ 100 w 185"/>
              <a:gd name="T13" fmla="*/ 0 h 190"/>
              <a:gd name="T14" fmla="*/ 88 w 185"/>
              <a:gd name="T15" fmla="*/ 0 h 190"/>
              <a:gd name="T16" fmla="*/ 88 w 185"/>
              <a:gd name="T17" fmla="*/ 20 h 190"/>
              <a:gd name="T18" fmla="*/ 100 w 185"/>
              <a:gd name="T19" fmla="*/ 20 h 190"/>
              <a:gd name="T20" fmla="*/ 100 w 185"/>
              <a:gd name="T21" fmla="*/ 0 h 190"/>
              <a:gd name="T22" fmla="*/ 100 w 185"/>
              <a:gd name="T23" fmla="*/ 168 h 190"/>
              <a:gd name="T24" fmla="*/ 100 w 185"/>
              <a:gd name="T25" fmla="*/ 116 h 190"/>
              <a:gd name="T26" fmla="*/ 88 w 185"/>
              <a:gd name="T27" fmla="*/ 116 h 190"/>
              <a:gd name="T28" fmla="*/ 88 w 185"/>
              <a:gd name="T29" fmla="*/ 168 h 190"/>
              <a:gd name="T30" fmla="*/ 100 w 185"/>
              <a:gd name="T31" fmla="*/ 168 h 190"/>
              <a:gd name="T32" fmla="*/ 121 w 185"/>
              <a:gd name="T33" fmla="*/ 132 h 190"/>
              <a:gd name="T34" fmla="*/ 120 w 185"/>
              <a:gd name="T35" fmla="*/ 143 h 190"/>
              <a:gd name="T36" fmla="*/ 160 w 185"/>
              <a:gd name="T37" fmla="*/ 160 h 190"/>
              <a:gd name="T38" fmla="*/ 92 w 185"/>
              <a:gd name="T39" fmla="*/ 180 h 190"/>
              <a:gd name="T40" fmla="*/ 24 w 185"/>
              <a:gd name="T41" fmla="*/ 160 h 190"/>
              <a:gd name="T42" fmla="*/ 64 w 185"/>
              <a:gd name="T43" fmla="*/ 143 h 190"/>
              <a:gd name="T44" fmla="*/ 63 w 185"/>
              <a:gd name="T45" fmla="*/ 132 h 190"/>
              <a:gd name="T46" fmla="*/ 0 w 185"/>
              <a:gd name="T47" fmla="*/ 160 h 190"/>
              <a:gd name="T48" fmla="*/ 92 w 185"/>
              <a:gd name="T49" fmla="*/ 190 h 190"/>
              <a:gd name="T50" fmla="*/ 185 w 185"/>
              <a:gd name="T51" fmla="*/ 160 h 190"/>
              <a:gd name="T52" fmla="*/ 121 w 185"/>
              <a:gd name="T53" fmla="*/ 132 h 190"/>
              <a:gd name="T54" fmla="*/ 160 w 185"/>
              <a:gd name="T55" fmla="*/ 92 h 190"/>
              <a:gd name="T56" fmla="*/ 128 w 185"/>
              <a:gd name="T57" fmla="*/ 72 h 190"/>
              <a:gd name="T58" fmla="*/ 48 w 185"/>
              <a:gd name="T59" fmla="*/ 72 h 190"/>
              <a:gd name="T60" fmla="*/ 48 w 185"/>
              <a:gd name="T61" fmla="*/ 112 h 190"/>
              <a:gd name="T62" fmla="*/ 128 w 185"/>
              <a:gd name="T63" fmla="*/ 112 h 190"/>
              <a:gd name="T64" fmla="*/ 160 w 185"/>
              <a:gd name="T65" fmla="*/ 9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90">
                <a:moveTo>
                  <a:pt x="160" y="64"/>
                </a:moveTo>
                <a:cubicBezTo>
                  <a:pt x="160" y="24"/>
                  <a:pt x="160" y="24"/>
                  <a:pt x="160" y="24"/>
                </a:cubicBezTo>
                <a:cubicBezTo>
                  <a:pt x="38" y="24"/>
                  <a:pt x="38" y="24"/>
                  <a:pt x="38" y="24"/>
                </a:cubicBezTo>
                <a:cubicBezTo>
                  <a:pt x="7" y="44"/>
                  <a:pt x="7" y="44"/>
                  <a:pt x="7" y="44"/>
                </a:cubicBezTo>
                <a:cubicBezTo>
                  <a:pt x="39" y="64"/>
                  <a:pt x="39" y="64"/>
                  <a:pt x="39" y="64"/>
                </a:cubicBezTo>
                <a:lnTo>
                  <a:pt x="160" y="64"/>
                </a:lnTo>
                <a:close/>
                <a:moveTo>
                  <a:pt x="100" y="0"/>
                </a:moveTo>
                <a:cubicBezTo>
                  <a:pt x="88" y="0"/>
                  <a:pt x="88" y="0"/>
                  <a:pt x="88" y="0"/>
                </a:cubicBezTo>
                <a:cubicBezTo>
                  <a:pt x="88" y="20"/>
                  <a:pt x="88" y="20"/>
                  <a:pt x="88" y="20"/>
                </a:cubicBezTo>
                <a:cubicBezTo>
                  <a:pt x="100" y="20"/>
                  <a:pt x="100" y="20"/>
                  <a:pt x="100" y="20"/>
                </a:cubicBezTo>
                <a:lnTo>
                  <a:pt x="100" y="0"/>
                </a:lnTo>
                <a:close/>
                <a:moveTo>
                  <a:pt x="100" y="168"/>
                </a:moveTo>
                <a:cubicBezTo>
                  <a:pt x="100" y="116"/>
                  <a:pt x="100" y="116"/>
                  <a:pt x="100" y="116"/>
                </a:cubicBezTo>
                <a:cubicBezTo>
                  <a:pt x="88" y="116"/>
                  <a:pt x="88" y="116"/>
                  <a:pt x="88" y="116"/>
                </a:cubicBezTo>
                <a:cubicBezTo>
                  <a:pt x="88" y="168"/>
                  <a:pt x="88" y="168"/>
                  <a:pt x="88" y="168"/>
                </a:cubicBezTo>
                <a:lnTo>
                  <a:pt x="100" y="168"/>
                </a:lnTo>
                <a:close/>
                <a:moveTo>
                  <a:pt x="121" y="132"/>
                </a:moveTo>
                <a:cubicBezTo>
                  <a:pt x="120" y="143"/>
                  <a:pt x="120" y="143"/>
                  <a:pt x="120" y="143"/>
                </a:cubicBezTo>
                <a:cubicBezTo>
                  <a:pt x="142" y="146"/>
                  <a:pt x="160" y="153"/>
                  <a:pt x="160" y="160"/>
                </a:cubicBezTo>
                <a:cubicBezTo>
                  <a:pt x="160" y="171"/>
                  <a:pt x="126" y="180"/>
                  <a:pt x="92" y="180"/>
                </a:cubicBezTo>
                <a:cubicBezTo>
                  <a:pt x="59" y="180"/>
                  <a:pt x="24" y="171"/>
                  <a:pt x="24" y="160"/>
                </a:cubicBezTo>
                <a:cubicBezTo>
                  <a:pt x="24" y="153"/>
                  <a:pt x="42" y="146"/>
                  <a:pt x="64" y="143"/>
                </a:cubicBezTo>
                <a:cubicBezTo>
                  <a:pt x="63" y="132"/>
                  <a:pt x="63" y="132"/>
                  <a:pt x="63" y="132"/>
                </a:cubicBezTo>
                <a:cubicBezTo>
                  <a:pt x="26" y="136"/>
                  <a:pt x="0" y="147"/>
                  <a:pt x="0" y="160"/>
                </a:cubicBezTo>
                <a:cubicBezTo>
                  <a:pt x="0" y="177"/>
                  <a:pt x="41" y="190"/>
                  <a:pt x="92" y="190"/>
                </a:cubicBezTo>
                <a:cubicBezTo>
                  <a:pt x="143" y="190"/>
                  <a:pt x="185" y="177"/>
                  <a:pt x="185" y="160"/>
                </a:cubicBezTo>
                <a:cubicBezTo>
                  <a:pt x="185" y="147"/>
                  <a:pt x="158" y="136"/>
                  <a:pt x="121" y="132"/>
                </a:cubicBezTo>
                <a:close/>
                <a:moveTo>
                  <a:pt x="160" y="92"/>
                </a:moveTo>
                <a:cubicBezTo>
                  <a:pt x="128" y="72"/>
                  <a:pt x="128" y="72"/>
                  <a:pt x="128" y="72"/>
                </a:cubicBezTo>
                <a:cubicBezTo>
                  <a:pt x="48" y="72"/>
                  <a:pt x="48" y="72"/>
                  <a:pt x="48" y="72"/>
                </a:cubicBezTo>
                <a:cubicBezTo>
                  <a:pt x="48" y="112"/>
                  <a:pt x="48" y="112"/>
                  <a:pt x="48" y="112"/>
                </a:cubicBezTo>
                <a:cubicBezTo>
                  <a:pt x="128" y="112"/>
                  <a:pt x="128" y="112"/>
                  <a:pt x="128" y="112"/>
                </a:cubicBezTo>
                <a:lnTo>
                  <a:pt x="160" y="92"/>
                </a:lnTo>
                <a:close/>
              </a:path>
            </a:pathLst>
          </a:custGeom>
          <a:solidFill>
            <a:schemeClr val="accent4"/>
          </a:solidFill>
          <a:ln>
            <a:noFill/>
          </a:ln>
        </p:spPr>
        <p:txBody>
          <a:bodyPr vert="horz" wrap="square" lIns="91440" tIns="45720" rIns="91440" bIns="45720" numCol="1" anchor="t" anchorCtr="0" compatLnSpc="1"/>
          <a:lstStyle/>
          <a:p>
            <a:endParaRPr lang="zh-CN" altLang="en-US">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4.1</a:t>
            </a:r>
            <a:r>
              <a:rPr lang="zh-CN" altLang="en-US" sz="2800" dirty="0">
                <a:solidFill>
                  <a:schemeClr val="tx1"/>
                </a:solidFill>
                <a:latin typeface="黑体" panose="02010609060101010101" pitchFamily="49" charset="-122"/>
                <a:ea typeface="黑体" panose="02010609060101010101" pitchFamily="49" charset="-122"/>
              </a:rPr>
              <a:t>：港澳过夜游游客来源分析</a:t>
            </a:r>
          </a:p>
        </p:txBody>
      </p:sp>
      <p:sp>
        <p:nvSpPr>
          <p:cNvPr id="12" name="矩形 11"/>
          <p:cNvSpPr/>
          <p:nvPr/>
        </p:nvSpPr>
        <p:spPr>
          <a:xfrm>
            <a:off x="589448" y="751620"/>
            <a:ext cx="11072564"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经深圳前往港澳过夜游客</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70.9</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人，来源以广东、北京、湖南、上海、湖北为主。广东省内游客主要来自广州、东莞</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佛山、珠海、惠州为主</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t>16</a:t>
            </a:fld>
            <a:endParaRPr lang="zh-CN" altLang="en-US" dirty="0"/>
          </a:p>
        </p:txBody>
      </p:sp>
      <p:pic>
        <p:nvPicPr>
          <p:cNvPr id="13" name="图片 12"/>
          <p:cNvPicPr>
            <a:picLocks noChangeAspect="1"/>
          </p:cNvPicPr>
          <p:nvPr/>
        </p:nvPicPr>
        <p:blipFill>
          <a:blip r:embed="rId2"/>
          <a:stretch>
            <a:fillRect/>
          </a:stretch>
        </p:blipFill>
        <p:spPr>
          <a:xfrm>
            <a:off x="10367319" y="62776"/>
            <a:ext cx="833521" cy="763300"/>
          </a:xfrm>
          <a:prstGeom prst="rect">
            <a:avLst/>
          </a:prstGeom>
        </p:spPr>
      </p:pic>
      <p:pic>
        <p:nvPicPr>
          <p:cNvPr id="14" name="图片 13"/>
          <p:cNvPicPr>
            <a:picLocks noChangeAspect="1"/>
          </p:cNvPicPr>
          <p:nvPr/>
        </p:nvPicPr>
        <p:blipFill>
          <a:blip r:embed="rId3"/>
          <a:stretch>
            <a:fillRect/>
          </a:stretch>
        </p:blipFill>
        <p:spPr>
          <a:xfrm>
            <a:off x="11200841" y="62776"/>
            <a:ext cx="890522" cy="761206"/>
          </a:xfrm>
          <a:prstGeom prst="rect">
            <a:avLst/>
          </a:prstGeom>
        </p:spPr>
      </p:pic>
      <p:sp>
        <p:nvSpPr>
          <p:cNvPr id="7" name="矩形 6"/>
          <p:cNvSpPr/>
          <p:nvPr/>
        </p:nvSpPr>
        <p:spPr>
          <a:xfrm>
            <a:off x="4410710" y="2764565"/>
            <a:ext cx="1901687"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广东</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55.7%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北京</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4.7%</a:t>
            </a: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湖南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4.6%</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上海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4.6%</a:t>
            </a: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湖北</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3.7%</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福建</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2.5%</a:t>
            </a: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河南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2.4%</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江苏</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2.4%</a:t>
            </a: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广西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1.9%</a:t>
            </a: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山东</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1.8%</a:t>
            </a:r>
          </a:p>
        </p:txBody>
      </p:sp>
      <p:sp>
        <p:nvSpPr>
          <p:cNvPr id="11" name="矩形 10"/>
          <p:cNvSpPr/>
          <p:nvPr/>
        </p:nvSpPr>
        <p:spPr>
          <a:xfrm>
            <a:off x="10435551" y="2764565"/>
            <a:ext cx="1952158"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47.8%</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东莞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14.4%</a:t>
            </a: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佛山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5.8%</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珠海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4.8%</a:t>
            </a: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惠州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4.7%</a:t>
            </a: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江门</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4.0%</a:t>
            </a: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汕</a:t>
            </a:r>
            <a:r>
              <a:rPr lang="zh-CN" altLang="en-US" dirty="0">
                <a:solidFill>
                  <a:schemeClr val="bg1"/>
                </a:solidFill>
                <a:latin typeface="黑体" panose="02010609060101010101" pitchFamily="49" charset="-122"/>
                <a:ea typeface="黑体" panose="02010609060101010101" pitchFamily="49" charset="-122"/>
              </a:rPr>
              <a:t>尾	</a:t>
            </a:r>
            <a:r>
              <a:rPr lang="en-US" altLang="zh-CN" dirty="0">
                <a:solidFill>
                  <a:schemeClr val="bg1"/>
                </a:solidFill>
                <a:latin typeface="黑体" panose="02010609060101010101" pitchFamily="49" charset="-122"/>
                <a:ea typeface="黑体" panose="02010609060101010101" pitchFamily="49" charset="-122"/>
              </a:rPr>
              <a:t>3.2%</a:t>
            </a: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中山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2.5%</a:t>
            </a: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汕头</a:t>
            </a: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2.2%</a:t>
            </a:r>
            <a:endParaRPr lang="en-US" altLang="zh-CN" dirty="0">
              <a:solidFill>
                <a:schemeClr val="bg1"/>
              </a:solidFill>
              <a:latin typeface="黑体" panose="02010609060101010101" pitchFamily="49" charset="-122"/>
              <a:ea typeface="黑体" panose="02010609060101010101" pitchFamily="49" charset="-122"/>
            </a:endParaRP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揭</a:t>
            </a:r>
            <a:r>
              <a:rPr lang="zh-CN" altLang="en-US" dirty="0">
                <a:solidFill>
                  <a:schemeClr val="bg1"/>
                </a:solidFill>
                <a:latin typeface="黑体" panose="02010609060101010101" pitchFamily="49" charset="-122"/>
                <a:ea typeface="黑体" panose="02010609060101010101" pitchFamily="49" charset="-122"/>
              </a:rPr>
              <a:t>阳	</a:t>
            </a:r>
            <a:r>
              <a:rPr lang="en-US" altLang="zh-CN" dirty="0">
                <a:solidFill>
                  <a:schemeClr val="bg1"/>
                </a:solidFill>
                <a:latin typeface="黑体" panose="02010609060101010101" pitchFamily="49" charset="-122"/>
                <a:ea typeface="黑体" panose="02010609060101010101" pitchFamily="49" charset="-122"/>
              </a:rPr>
              <a:t>1.8%</a:t>
            </a:r>
          </a:p>
        </p:txBody>
      </p:sp>
      <p:pic>
        <p:nvPicPr>
          <p:cNvPr id="5" name="图片 4"/>
          <p:cNvPicPr>
            <a:picLocks noChangeAspect="1"/>
          </p:cNvPicPr>
          <p:nvPr/>
        </p:nvPicPr>
        <p:blipFill>
          <a:blip r:embed="rId4"/>
          <a:stretch>
            <a:fillRect/>
          </a:stretch>
        </p:blipFill>
        <p:spPr>
          <a:xfrm>
            <a:off x="211455" y="2764790"/>
            <a:ext cx="4147185" cy="2983230"/>
          </a:xfrm>
          <a:prstGeom prst="rect">
            <a:avLst/>
          </a:prstGeom>
        </p:spPr>
      </p:pic>
      <p:pic>
        <p:nvPicPr>
          <p:cNvPr id="6" name="图片 5"/>
          <p:cNvPicPr>
            <a:picLocks noChangeAspect="1"/>
          </p:cNvPicPr>
          <p:nvPr/>
        </p:nvPicPr>
        <p:blipFill>
          <a:blip r:embed="rId5"/>
          <a:stretch>
            <a:fillRect/>
          </a:stretch>
        </p:blipFill>
        <p:spPr>
          <a:xfrm>
            <a:off x="6116955" y="2764790"/>
            <a:ext cx="4250055" cy="286512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4.2</a:t>
            </a:r>
            <a:r>
              <a:rPr lang="zh-CN" altLang="en-US" sz="2800" dirty="0">
                <a:solidFill>
                  <a:schemeClr val="tx1"/>
                </a:solidFill>
                <a:latin typeface="黑体" panose="02010609060101010101" pitchFamily="49" charset="-122"/>
                <a:ea typeface="黑体" panose="02010609060101010101" pitchFamily="49" charset="-122"/>
              </a:rPr>
              <a:t>：港澳过夜游游客停留天数分析</a:t>
            </a:r>
          </a:p>
        </p:txBody>
      </p:sp>
      <p:sp>
        <p:nvSpPr>
          <p:cNvPr id="7" name="矩形 6"/>
          <p:cNvSpPr/>
          <p:nvPr/>
        </p:nvSpPr>
        <p:spPr>
          <a:xfrm>
            <a:off x="562012" y="945569"/>
            <a:ext cx="10859445" cy="1200329"/>
          </a:xfrm>
          <a:prstGeom prst="rect">
            <a:avLst/>
          </a:prstGeom>
        </p:spPr>
        <p:txBody>
          <a:bodyPr wrap="square">
            <a:spAutoFit/>
          </a:bodyPr>
          <a:lstStyle/>
          <a:p>
            <a:pPr lvl="0" indent="355600" algn="just">
              <a:lnSpc>
                <a:spcPct val="200000"/>
              </a:lnSpc>
            </a:pP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经深圳前往港澳过夜游停留</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天的游客占</a:t>
            </a:r>
            <a:r>
              <a:rPr lang="en-US" altLang="zh-CN"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16.9%</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13.8%</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22.0%</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25.8%</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天以上占</a:t>
            </a:r>
            <a:r>
              <a:rPr lang="en-US" altLang="zh-CN"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21.5%</a:t>
            </a: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9" name="表格 8"/>
          <p:cNvGraphicFramePr>
            <a:graphicFrameLocks noGrp="1"/>
          </p:cNvGraphicFramePr>
          <p:nvPr/>
        </p:nvGraphicFramePr>
        <p:xfrm>
          <a:off x="6575255" y="2514516"/>
          <a:ext cx="5288004" cy="3763050"/>
        </p:xfrm>
        <a:graphic>
          <a:graphicData uri="http://schemas.openxmlformats.org/drawingml/2006/table">
            <a:tbl>
              <a:tblPr firstRow="1" bandRow="1">
                <a:tableStyleId>{7DF18680-E054-41AD-8BC1-D1AEF772440D}</a:tableStyleId>
              </a:tblPr>
              <a:tblGrid>
                <a:gridCol w="1185243"/>
                <a:gridCol w="4102761"/>
              </a:tblGrid>
              <a:tr h="627175">
                <a:tc>
                  <a:txBody>
                    <a:bodyPr/>
                    <a:lstStyle/>
                    <a:p>
                      <a:pPr algn="ctr"/>
                      <a:r>
                        <a:rPr lang="zh-CN" altLang="en-US" dirty="0">
                          <a:latin typeface="黑体" panose="02010609060101010101" pitchFamily="49" charset="-122"/>
                          <a:ea typeface="黑体" panose="02010609060101010101" pitchFamily="49" charset="-122"/>
                        </a:rPr>
                        <a:t>停留天数</a:t>
                      </a:r>
                    </a:p>
                  </a:txBody>
                  <a:tcPr anchor="ctr"/>
                </a:tc>
                <a:tc>
                  <a:txBody>
                    <a:bodyPr/>
                    <a:lstStyle/>
                    <a:p>
                      <a:pPr algn="ctr"/>
                      <a:r>
                        <a:rPr lang="zh-CN" altLang="en-US" dirty="0" smtClean="0">
                          <a:latin typeface="黑体" panose="02010609060101010101" pitchFamily="49" charset="-122"/>
                          <a:ea typeface="黑体" panose="02010609060101010101" pitchFamily="49" charset="-122"/>
                        </a:rPr>
                        <a:t>主要来源</a:t>
                      </a:r>
                      <a:r>
                        <a:rPr lang="zh-CN" altLang="en-US" dirty="0">
                          <a:latin typeface="黑体" panose="02010609060101010101" pitchFamily="49" charset="-122"/>
                          <a:ea typeface="黑体" panose="02010609060101010101" pitchFamily="49" charset="-122"/>
                        </a:rPr>
                        <a:t>省份</a:t>
                      </a:r>
                    </a:p>
                  </a:txBody>
                  <a:tcPr anchor="ctr"/>
                </a:tc>
              </a:tr>
              <a:tr h="627175">
                <a:tc>
                  <a:txBody>
                    <a:bodyPr/>
                    <a:lstStyle/>
                    <a:p>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天</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74%</a:t>
                      </a:r>
                      <a:r>
                        <a:rPr lang="zh-CN" altLang="en-US"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3%</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3%</a:t>
                      </a:r>
                      <a:r>
                        <a:rPr lang="zh-CN" altLang="en-US" dirty="0" smtClean="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北京</a:t>
                      </a:r>
                      <a:r>
                        <a:rPr lang="en-US" altLang="zh-CN" dirty="0">
                          <a:latin typeface="黑体" panose="02010609060101010101" pitchFamily="49" charset="-122"/>
                          <a:ea typeface="黑体" panose="02010609060101010101" pitchFamily="49" charset="-122"/>
                        </a:rPr>
                        <a:t>3</a:t>
                      </a:r>
                      <a:r>
                        <a:rPr lang="en-US" altLang="zh-CN" dirty="0" smtClean="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txBody>
                  <a:tcPr anchor="ctr"/>
                </a:tc>
              </a:tr>
              <a:tr h="627175">
                <a:tc>
                  <a:txBody>
                    <a:bodyPr/>
                    <a:lstStyle/>
                    <a:p>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天</a:t>
                      </a:r>
                    </a:p>
                  </a:txBody>
                  <a:tcPr anchor="ctr"/>
                </a:tc>
                <a:tc>
                  <a:txBody>
                    <a:bodyPr/>
                    <a:lstStyle/>
                    <a:p>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60%</a:t>
                      </a:r>
                      <a:r>
                        <a:rPr lang="zh-CN" altLang="en-US"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4%</a:t>
                      </a:r>
                      <a:r>
                        <a:rPr lang="zh-CN" altLang="en-US" dirty="0" smtClean="0">
                          <a:latin typeface="黑体" panose="02010609060101010101" pitchFamily="49" charset="-122"/>
                          <a:ea typeface="黑体" panose="02010609060101010101" pitchFamily="49" charset="-122"/>
                        </a:rPr>
                        <a:t>、北京</a:t>
                      </a:r>
                      <a:r>
                        <a:rPr lang="en-US" altLang="zh-CN" dirty="0" smtClean="0">
                          <a:latin typeface="黑体" panose="02010609060101010101" pitchFamily="49" charset="-122"/>
                          <a:ea typeface="黑体" panose="02010609060101010101" pitchFamily="49" charset="-122"/>
                        </a:rPr>
                        <a:t>4%</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4%</a:t>
                      </a:r>
                      <a:endParaRPr lang="zh-CN" altLang="en-US" dirty="0">
                        <a:latin typeface="黑体" panose="02010609060101010101" pitchFamily="49" charset="-122"/>
                        <a:ea typeface="黑体" panose="02010609060101010101" pitchFamily="49" charset="-122"/>
                      </a:endParaRPr>
                    </a:p>
                  </a:txBody>
                  <a:tcPr anchor="ctr"/>
                </a:tc>
              </a:tr>
              <a:tr h="627175">
                <a:tc>
                  <a:txBody>
                    <a:bodyPr/>
                    <a:lstStyle/>
                    <a:p>
                      <a:r>
                        <a:rPr lang="en-US" altLang="zh-CN" dirty="0">
                          <a:latin typeface="黑体" panose="02010609060101010101" pitchFamily="49" charset="-122"/>
                          <a:ea typeface="黑体" panose="02010609060101010101" pitchFamily="49" charset="-122"/>
                        </a:rPr>
                        <a:t>4-6</a:t>
                      </a:r>
                      <a:r>
                        <a:rPr lang="zh-CN" altLang="en-US" dirty="0">
                          <a:latin typeface="黑体" panose="02010609060101010101" pitchFamily="49" charset="-122"/>
                          <a:ea typeface="黑体" panose="02010609060101010101" pitchFamily="49" charset="-122"/>
                        </a:rPr>
                        <a:t>天</a:t>
                      </a:r>
                    </a:p>
                  </a:txBody>
                  <a:tcPr anchor="ctr"/>
                </a:tc>
                <a:tc>
                  <a:txBody>
                    <a:bodyPr/>
                    <a:lstStyle/>
                    <a:p>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54%</a:t>
                      </a:r>
                      <a:r>
                        <a:rPr lang="zh-CN" altLang="en-US"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北京</a:t>
                      </a:r>
                      <a:r>
                        <a:rPr lang="en-US" altLang="zh-CN" dirty="0" smtClean="0">
                          <a:latin typeface="黑体" panose="02010609060101010101" pitchFamily="49" charset="-122"/>
                          <a:ea typeface="黑体" panose="02010609060101010101" pitchFamily="49" charset="-122"/>
                        </a:rPr>
                        <a:t>5%</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4%</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4</a:t>
                      </a:r>
                      <a:r>
                        <a:rPr lang="en-US" altLang="zh-CN"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a:txBody>
                  <a:tcPr anchor="ctr"/>
                </a:tc>
              </a:tr>
              <a:tr h="627175">
                <a:tc>
                  <a:txBody>
                    <a:bodyPr/>
                    <a:lstStyle/>
                    <a:p>
                      <a:r>
                        <a:rPr lang="en-US" altLang="zh-CN" dirty="0">
                          <a:latin typeface="黑体" panose="02010609060101010101" pitchFamily="49" charset="-122"/>
                          <a:ea typeface="黑体" panose="02010609060101010101" pitchFamily="49" charset="-122"/>
                        </a:rPr>
                        <a:t>7-15</a:t>
                      </a:r>
                      <a:r>
                        <a:rPr lang="zh-CN" altLang="en-US" dirty="0">
                          <a:latin typeface="黑体" panose="02010609060101010101" pitchFamily="49" charset="-122"/>
                          <a:ea typeface="黑体" panose="02010609060101010101" pitchFamily="49" charset="-122"/>
                        </a:rPr>
                        <a:t>天</a:t>
                      </a:r>
                    </a:p>
                  </a:txBody>
                  <a:tcPr anchor="ctr"/>
                </a:tc>
                <a:tc>
                  <a:txBody>
                    <a:bodyPr/>
                    <a:lstStyle/>
                    <a:p>
                      <a:r>
                        <a:rPr lang="zh-CN" altLang="en-US" dirty="0">
                          <a:latin typeface="黑体" panose="02010609060101010101" pitchFamily="49" charset="-122"/>
                          <a:ea typeface="黑体" panose="02010609060101010101" pitchFamily="49" charset="-122"/>
                        </a:rPr>
                        <a:t>广东</a:t>
                      </a:r>
                      <a:r>
                        <a:rPr lang="en-US" altLang="zh-CN" dirty="0">
                          <a:latin typeface="黑体" panose="02010609060101010101" pitchFamily="49" charset="-122"/>
                          <a:ea typeface="黑体" panose="02010609060101010101" pitchFamily="49" charset="-122"/>
                        </a:rPr>
                        <a:t>56</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、北京</a:t>
                      </a:r>
                      <a:r>
                        <a:rPr lang="en-US" altLang="zh-CN" dirty="0">
                          <a:latin typeface="黑体" panose="02010609060101010101" pitchFamily="49" charset="-122"/>
                          <a:ea typeface="黑体" panose="02010609060101010101" pitchFamily="49" charset="-122"/>
                        </a:rPr>
                        <a:t>5</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5%</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5%</a:t>
                      </a:r>
                      <a:endParaRPr lang="zh-CN" altLang="en-US" dirty="0">
                        <a:latin typeface="黑体" panose="02010609060101010101" pitchFamily="49" charset="-122"/>
                        <a:ea typeface="黑体" panose="02010609060101010101" pitchFamily="49" charset="-122"/>
                      </a:endParaRPr>
                    </a:p>
                  </a:txBody>
                  <a:tcPr anchor="ctr"/>
                </a:tc>
              </a:tr>
              <a:tr h="627175">
                <a:tc>
                  <a:txBody>
                    <a:bodyPr/>
                    <a:lstStyle/>
                    <a:p>
                      <a:r>
                        <a:rPr lang="en-US" altLang="zh-CN" dirty="0">
                          <a:latin typeface="黑体" panose="02010609060101010101" pitchFamily="49" charset="-122"/>
                          <a:ea typeface="黑体" panose="02010609060101010101" pitchFamily="49" charset="-122"/>
                        </a:rPr>
                        <a:t>15</a:t>
                      </a:r>
                      <a:r>
                        <a:rPr lang="zh-CN" altLang="en-US" dirty="0">
                          <a:latin typeface="黑体" panose="02010609060101010101" pitchFamily="49" charset="-122"/>
                          <a:ea typeface="黑体" panose="02010609060101010101" pitchFamily="49" charset="-122"/>
                        </a:rPr>
                        <a:t>天以上</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47%</a:t>
                      </a:r>
                      <a:r>
                        <a:rPr lang="zh-CN" altLang="en-US" dirty="0" smtClean="0">
                          <a:latin typeface="黑体" panose="02010609060101010101" pitchFamily="49" charset="-122"/>
                          <a:ea typeface="黑体" panose="02010609060101010101" pitchFamily="49" charset="-122"/>
                        </a:rPr>
                        <a:t>、上海</a:t>
                      </a:r>
                      <a:r>
                        <a:rPr lang="en-US" altLang="zh-CN" dirty="0" smtClean="0">
                          <a:latin typeface="黑体" panose="02010609060101010101" pitchFamily="49" charset="-122"/>
                          <a:ea typeface="黑体" panose="02010609060101010101" pitchFamily="49" charset="-122"/>
                        </a:rPr>
                        <a:t>7%</a:t>
                      </a:r>
                      <a:r>
                        <a:rPr lang="zh-CN" altLang="en-US" dirty="0" smtClean="0">
                          <a:latin typeface="黑体" panose="02010609060101010101" pitchFamily="49" charset="-122"/>
                          <a:ea typeface="黑体" panose="02010609060101010101" pitchFamily="49" charset="-122"/>
                        </a:rPr>
                        <a:t>、北京</a:t>
                      </a:r>
                      <a:r>
                        <a:rPr lang="en-US" altLang="zh-CN" dirty="0" smtClean="0">
                          <a:latin typeface="黑体" panose="02010609060101010101" pitchFamily="49" charset="-122"/>
                          <a:ea typeface="黑体" panose="02010609060101010101" pitchFamily="49" charset="-122"/>
                        </a:rPr>
                        <a:t>6%</a:t>
                      </a:r>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5%</a:t>
                      </a:r>
                      <a:endParaRPr lang="zh-CN" altLang="en-US" dirty="0">
                        <a:latin typeface="黑体" panose="02010609060101010101" pitchFamily="49" charset="-122"/>
                        <a:ea typeface="黑体" panose="02010609060101010101" pitchFamily="49" charset="-122"/>
                      </a:endParaRPr>
                    </a:p>
                  </a:txBody>
                  <a:tcPr anchor="ctr"/>
                </a:tc>
              </a:tr>
            </a:tbl>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17</a:t>
            </a:fld>
            <a:endParaRPr lang="zh-CN" altLang="en-US" dirty="0"/>
          </a:p>
        </p:txBody>
      </p:sp>
      <p:pic>
        <p:nvPicPr>
          <p:cNvPr id="8" name="图片 7"/>
          <p:cNvPicPr>
            <a:picLocks noChangeAspect="1"/>
          </p:cNvPicPr>
          <p:nvPr/>
        </p:nvPicPr>
        <p:blipFill>
          <a:blip r:embed="rId2"/>
          <a:stretch>
            <a:fillRect/>
          </a:stretch>
        </p:blipFill>
        <p:spPr>
          <a:xfrm>
            <a:off x="10367319" y="68954"/>
            <a:ext cx="833521" cy="763300"/>
          </a:xfrm>
          <a:prstGeom prst="rect">
            <a:avLst/>
          </a:prstGeom>
        </p:spPr>
      </p:pic>
      <p:pic>
        <p:nvPicPr>
          <p:cNvPr id="10" name="图片 9"/>
          <p:cNvPicPr>
            <a:picLocks noChangeAspect="1"/>
          </p:cNvPicPr>
          <p:nvPr/>
        </p:nvPicPr>
        <p:blipFill>
          <a:blip r:embed="rId3"/>
          <a:stretch>
            <a:fillRect/>
          </a:stretch>
        </p:blipFill>
        <p:spPr>
          <a:xfrm>
            <a:off x="11200841" y="68954"/>
            <a:ext cx="890522" cy="761206"/>
          </a:xfrm>
          <a:prstGeom prst="rect">
            <a:avLst/>
          </a:prstGeom>
        </p:spPr>
      </p:pic>
      <p:graphicFrame>
        <p:nvGraphicFramePr>
          <p:cNvPr id="11" name="图表 10"/>
          <p:cNvGraphicFramePr/>
          <p:nvPr/>
        </p:nvGraphicFramePr>
        <p:xfrm>
          <a:off x="488844" y="2552131"/>
          <a:ext cx="5683356" cy="3748623"/>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4.3</a:t>
            </a:r>
            <a:r>
              <a:rPr lang="zh-CN" altLang="en-US" sz="2800" dirty="0">
                <a:solidFill>
                  <a:schemeClr val="tx1"/>
                </a:solidFill>
                <a:latin typeface="黑体" panose="02010609060101010101" pitchFamily="49" charset="-122"/>
                <a:ea typeface="黑体" panose="02010609060101010101" pitchFamily="49" charset="-122"/>
              </a:rPr>
              <a:t>：港澳过夜游游客</a:t>
            </a:r>
            <a:r>
              <a:rPr lang="zh-CN" altLang="en-US" sz="2800" dirty="0" smtClean="0">
                <a:solidFill>
                  <a:schemeClr val="tx1"/>
                </a:solidFill>
                <a:latin typeface="黑体" panose="02010609060101010101" pitchFamily="49" charset="-122"/>
                <a:ea typeface="黑体" panose="02010609060101010101" pitchFamily="49" charset="-122"/>
              </a:rPr>
              <a:t>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848761"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经</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深圳前往港澳过夜游游客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12.4%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26.5%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30.9%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17.2%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13.0%</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3163405" y="2470713"/>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879044" y="2470713"/>
            <a:ext cx="1148668" cy="1211781"/>
          </a:xfrm>
          <a:prstGeom prst="rect">
            <a:avLst/>
          </a:prstGeom>
          <a:noFill/>
          <a:ln w="9525">
            <a:noFill/>
            <a:miter lim="800000"/>
            <a:headEnd/>
            <a:tailEnd/>
          </a:ln>
        </p:spPr>
      </p:pic>
      <p:sp>
        <p:nvSpPr>
          <p:cNvPr id="11" name="文本框 10"/>
          <p:cNvSpPr txBox="1"/>
          <p:nvPr/>
        </p:nvSpPr>
        <p:spPr>
          <a:xfrm>
            <a:off x="2027712" y="3076603"/>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47%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4584105" y="3076603"/>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53% </a:t>
            </a:r>
            <a:endParaRPr lang="zh-CN" altLang="en-US" sz="2400" dirty="0">
              <a:solidFill>
                <a:schemeClr val="bg1"/>
              </a:solidFill>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4"/>
          <a:stretch>
            <a:fillRect/>
          </a:stretch>
        </p:blipFill>
        <p:spPr>
          <a:xfrm>
            <a:off x="1654070" y="4054319"/>
            <a:ext cx="896974" cy="564884"/>
          </a:xfrm>
          <a:prstGeom prst="rect">
            <a:avLst/>
          </a:prstGeom>
        </p:spPr>
      </p:pic>
      <p:pic>
        <p:nvPicPr>
          <p:cNvPr id="15" name="图片 14"/>
          <p:cNvPicPr>
            <a:picLocks noChangeAspect="1"/>
          </p:cNvPicPr>
          <p:nvPr/>
        </p:nvPicPr>
        <p:blipFill>
          <a:blip r:embed="rId5"/>
          <a:stretch>
            <a:fillRect/>
          </a:stretch>
        </p:blipFill>
        <p:spPr>
          <a:xfrm>
            <a:off x="1654070" y="4755967"/>
            <a:ext cx="896973" cy="563945"/>
          </a:xfrm>
          <a:prstGeom prst="rect">
            <a:avLst/>
          </a:prstGeom>
        </p:spPr>
      </p:pic>
      <p:pic>
        <p:nvPicPr>
          <p:cNvPr id="17" name="图片 16"/>
          <p:cNvPicPr>
            <a:picLocks noChangeAspect="1"/>
          </p:cNvPicPr>
          <p:nvPr/>
        </p:nvPicPr>
        <p:blipFill>
          <a:blip r:embed="rId6"/>
          <a:stretch>
            <a:fillRect/>
          </a:stretch>
        </p:blipFill>
        <p:spPr>
          <a:xfrm>
            <a:off x="1649343" y="5456676"/>
            <a:ext cx="896973" cy="564225"/>
          </a:xfrm>
          <a:prstGeom prst="rect">
            <a:avLst/>
          </a:prstGeom>
        </p:spPr>
      </p:pic>
      <p:sp>
        <p:nvSpPr>
          <p:cNvPr id="20" name="文本框 19"/>
          <p:cNvSpPr txBox="1"/>
          <p:nvPr/>
        </p:nvSpPr>
        <p:spPr>
          <a:xfrm>
            <a:off x="2904098" y="4107970"/>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汽车</a:t>
            </a:r>
            <a:r>
              <a:rPr lang="en-US" altLang="zh-CN" sz="2000" dirty="0" smtClean="0">
                <a:solidFill>
                  <a:schemeClr val="bg1"/>
                </a:solidFill>
                <a:latin typeface="黑体" panose="02010609060101010101" pitchFamily="49" charset="-122"/>
                <a:ea typeface="黑体" panose="02010609060101010101" pitchFamily="49" charset="-122"/>
              </a:rPr>
              <a:t>11.2%</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1" name="文本框 20"/>
          <p:cNvSpPr txBox="1"/>
          <p:nvPr/>
        </p:nvSpPr>
        <p:spPr>
          <a:xfrm>
            <a:off x="2904098" y="4814357"/>
            <a:ext cx="1918224"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飞机</a:t>
            </a:r>
            <a:r>
              <a:rPr lang="en-US" altLang="zh-CN" sz="2000" dirty="0" smtClean="0">
                <a:solidFill>
                  <a:schemeClr val="bg1"/>
                </a:solidFill>
                <a:latin typeface="黑体" panose="02010609060101010101" pitchFamily="49" charset="-122"/>
                <a:ea typeface="黑体" panose="02010609060101010101" pitchFamily="49" charset="-122"/>
              </a:rPr>
              <a:t>0.5%</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2" name="文本框 21"/>
          <p:cNvSpPr txBox="1"/>
          <p:nvPr/>
        </p:nvSpPr>
        <p:spPr>
          <a:xfrm>
            <a:off x="2904098" y="5520744"/>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火车</a:t>
            </a:r>
            <a:r>
              <a:rPr lang="en-US" altLang="zh-CN" sz="2000" dirty="0" smtClean="0">
                <a:solidFill>
                  <a:schemeClr val="bg1"/>
                </a:solidFill>
                <a:latin typeface="黑体" panose="02010609060101010101" pitchFamily="49" charset="-122"/>
                <a:ea typeface="黑体" panose="02010609060101010101" pitchFamily="49" charset="-122"/>
              </a:rPr>
              <a:t>4.8%</a:t>
            </a:r>
            <a:endParaRPr lang="zh-CN" altLang="en-US" sz="2000" dirty="0">
              <a:solidFill>
                <a:schemeClr val="bg1"/>
              </a:solidFill>
              <a:latin typeface="黑体" panose="02010609060101010101" pitchFamily="49" charset="-122"/>
              <a:ea typeface="黑体" panose="02010609060101010101" pitchFamily="49" charset="-122"/>
            </a:endParaRPr>
          </a:p>
        </p:txBody>
      </p:sp>
      <p:graphicFrame>
        <p:nvGraphicFramePr>
          <p:cNvPr id="18" name="图表 17"/>
          <p:cNvGraphicFramePr/>
          <p:nvPr/>
        </p:nvGraphicFramePr>
        <p:xfrm>
          <a:off x="5893639" y="2613668"/>
          <a:ext cx="5691280" cy="3617132"/>
        </p:xfrm>
        <a:graphic>
          <a:graphicData uri="http://schemas.openxmlformats.org/drawingml/2006/chart">
            <c:chart xmlns:c="http://schemas.openxmlformats.org/drawingml/2006/chart" xmlns:r="http://schemas.openxmlformats.org/officeDocument/2006/relationships" r:id="rId7"/>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latin typeface="黑体" panose="02010609060101010101" pitchFamily="49" charset="-122"/>
                <a:ea typeface="黑体" panose="02010609060101010101" pitchFamily="49" charset="-122"/>
              </a:rPr>
              <a:t>18</a:t>
            </a:fld>
            <a:endParaRPr lang="zh-CN" altLang="en-US" dirty="0">
              <a:latin typeface="黑体" panose="02010609060101010101" pitchFamily="49" charset="-122"/>
              <a:ea typeface="黑体" panose="02010609060101010101" pitchFamily="49" charset="-122"/>
            </a:endParaRPr>
          </a:p>
        </p:txBody>
      </p:sp>
      <p:pic>
        <p:nvPicPr>
          <p:cNvPr id="19" name="图片 18"/>
          <p:cNvPicPr>
            <a:picLocks noChangeAspect="1"/>
          </p:cNvPicPr>
          <p:nvPr/>
        </p:nvPicPr>
        <p:blipFill>
          <a:blip r:embed="rId8"/>
          <a:stretch>
            <a:fillRect/>
          </a:stretch>
        </p:blipFill>
        <p:spPr>
          <a:xfrm>
            <a:off x="10367319" y="62776"/>
            <a:ext cx="833521" cy="763300"/>
          </a:xfrm>
          <a:prstGeom prst="rect">
            <a:avLst/>
          </a:prstGeom>
        </p:spPr>
      </p:pic>
      <p:pic>
        <p:nvPicPr>
          <p:cNvPr id="23" name="图片 22"/>
          <p:cNvPicPr>
            <a:picLocks noChangeAspect="1"/>
          </p:cNvPicPr>
          <p:nvPr/>
        </p:nvPicPr>
        <p:blipFill>
          <a:blip r:embed="rId9"/>
          <a:stretch>
            <a:fillRect/>
          </a:stretch>
        </p:blipFill>
        <p:spPr>
          <a:xfrm>
            <a:off x="11200841" y="62776"/>
            <a:ext cx="890522" cy="761206"/>
          </a:xfrm>
          <a:prstGeom prst="rect">
            <a:avLst/>
          </a:prstGeom>
        </p:spPr>
      </p:pic>
      <p:grpSp>
        <p:nvGrpSpPr>
          <p:cNvPr id="2" name="组合 1"/>
          <p:cNvGrpSpPr/>
          <p:nvPr/>
        </p:nvGrpSpPr>
        <p:grpSpPr>
          <a:xfrm>
            <a:off x="1647098" y="6157664"/>
            <a:ext cx="894492" cy="563811"/>
            <a:chOff x="1535393" y="5786651"/>
            <a:chExt cx="1013169" cy="634621"/>
          </a:xfrm>
        </p:grpSpPr>
        <p:sp>
          <p:nvSpPr>
            <p:cNvPr id="24" name="矩形 23"/>
            <p:cNvSpPr/>
            <p:nvPr/>
          </p:nvSpPr>
          <p:spPr>
            <a:xfrm>
              <a:off x="1535393" y="5786651"/>
              <a:ext cx="1013169" cy="6346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5" name="Freeform 17"/>
            <p:cNvSpPr>
              <a:spLocks noEditPoints="1"/>
            </p:cNvSpPr>
            <p:nvPr/>
          </p:nvSpPr>
          <p:spPr bwMode="auto">
            <a:xfrm>
              <a:off x="1660459" y="5864841"/>
              <a:ext cx="763035" cy="450367"/>
            </a:xfrm>
            <a:custGeom>
              <a:avLst/>
              <a:gdLst>
                <a:gd name="T0" fmla="*/ 160 w 185"/>
                <a:gd name="T1" fmla="*/ 64 h 190"/>
                <a:gd name="T2" fmla="*/ 160 w 185"/>
                <a:gd name="T3" fmla="*/ 24 h 190"/>
                <a:gd name="T4" fmla="*/ 38 w 185"/>
                <a:gd name="T5" fmla="*/ 24 h 190"/>
                <a:gd name="T6" fmla="*/ 7 w 185"/>
                <a:gd name="T7" fmla="*/ 44 h 190"/>
                <a:gd name="T8" fmla="*/ 39 w 185"/>
                <a:gd name="T9" fmla="*/ 64 h 190"/>
                <a:gd name="T10" fmla="*/ 160 w 185"/>
                <a:gd name="T11" fmla="*/ 64 h 190"/>
                <a:gd name="T12" fmla="*/ 100 w 185"/>
                <a:gd name="T13" fmla="*/ 0 h 190"/>
                <a:gd name="T14" fmla="*/ 88 w 185"/>
                <a:gd name="T15" fmla="*/ 0 h 190"/>
                <a:gd name="T16" fmla="*/ 88 w 185"/>
                <a:gd name="T17" fmla="*/ 20 h 190"/>
                <a:gd name="T18" fmla="*/ 100 w 185"/>
                <a:gd name="T19" fmla="*/ 20 h 190"/>
                <a:gd name="T20" fmla="*/ 100 w 185"/>
                <a:gd name="T21" fmla="*/ 0 h 190"/>
                <a:gd name="T22" fmla="*/ 100 w 185"/>
                <a:gd name="T23" fmla="*/ 168 h 190"/>
                <a:gd name="T24" fmla="*/ 100 w 185"/>
                <a:gd name="T25" fmla="*/ 116 h 190"/>
                <a:gd name="T26" fmla="*/ 88 w 185"/>
                <a:gd name="T27" fmla="*/ 116 h 190"/>
                <a:gd name="T28" fmla="*/ 88 w 185"/>
                <a:gd name="T29" fmla="*/ 168 h 190"/>
                <a:gd name="T30" fmla="*/ 100 w 185"/>
                <a:gd name="T31" fmla="*/ 168 h 190"/>
                <a:gd name="T32" fmla="*/ 121 w 185"/>
                <a:gd name="T33" fmla="*/ 132 h 190"/>
                <a:gd name="T34" fmla="*/ 120 w 185"/>
                <a:gd name="T35" fmla="*/ 143 h 190"/>
                <a:gd name="T36" fmla="*/ 160 w 185"/>
                <a:gd name="T37" fmla="*/ 160 h 190"/>
                <a:gd name="T38" fmla="*/ 92 w 185"/>
                <a:gd name="T39" fmla="*/ 180 h 190"/>
                <a:gd name="T40" fmla="*/ 24 w 185"/>
                <a:gd name="T41" fmla="*/ 160 h 190"/>
                <a:gd name="T42" fmla="*/ 64 w 185"/>
                <a:gd name="T43" fmla="*/ 143 h 190"/>
                <a:gd name="T44" fmla="*/ 63 w 185"/>
                <a:gd name="T45" fmla="*/ 132 h 190"/>
                <a:gd name="T46" fmla="*/ 0 w 185"/>
                <a:gd name="T47" fmla="*/ 160 h 190"/>
                <a:gd name="T48" fmla="*/ 92 w 185"/>
                <a:gd name="T49" fmla="*/ 190 h 190"/>
                <a:gd name="T50" fmla="*/ 185 w 185"/>
                <a:gd name="T51" fmla="*/ 160 h 190"/>
                <a:gd name="T52" fmla="*/ 121 w 185"/>
                <a:gd name="T53" fmla="*/ 132 h 190"/>
                <a:gd name="T54" fmla="*/ 160 w 185"/>
                <a:gd name="T55" fmla="*/ 92 h 190"/>
                <a:gd name="T56" fmla="*/ 128 w 185"/>
                <a:gd name="T57" fmla="*/ 72 h 190"/>
                <a:gd name="T58" fmla="*/ 48 w 185"/>
                <a:gd name="T59" fmla="*/ 72 h 190"/>
                <a:gd name="T60" fmla="*/ 48 w 185"/>
                <a:gd name="T61" fmla="*/ 112 h 190"/>
                <a:gd name="T62" fmla="*/ 128 w 185"/>
                <a:gd name="T63" fmla="*/ 112 h 190"/>
                <a:gd name="T64" fmla="*/ 160 w 185"/>
                <a:gd name="T65" fmla="*/ 9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90">
                  <a:moveTo>
                    <a:pt x="160" y="64"/>
                  </a:moveTo>
                  <a:cubicBezTo>
                    <a:pt x="160" y="24"/>
                    <a:pt x="160" y="24"/>
                    <a:pt x="160" y="24"/>
                  </a:cubicBezTo>
                  <a:cubicBezTo>
                    <a:pt x="38" y="24"/>
                    <a:pt x="38" y="24"/>
                    <a:pt x="38" y="24"/>
                  </a:cubicBezTo>
                  <a:cubicBezTo>
                    <a:pt x="7" y="44"/>
                    <a:pt x="7" y="44"/>
                    <a:pt x="7" y="44"/>
                  </a:cubicBezTo>
                  <a:cubicBezTo>
                    <a:pt x="39" y="64"/>
                    <a:pt x="39" y="64"/>
                    <a:pt x="39" y="64"/>
                  </a:cubicBezTo>
                  <a:lnTo>
                    <a:pt x="160" y="64"/>
                  </a:lnTo>
                  <a:close/>
                  <a:moveTo>
                    <a:pt x="100" y="0"/>
                  </a:moveTo>
                  <a:cubicBezTo>
                    <a:pt x="88" y="0"/>
                    <a:pt x="88" y="0"/>
                    <a:pt x="88" y="0"/>
                  </a:cubicBezTo>
                  <a:cubicBezTo>
                    <a:pt x="88" y="20"/>
                    <a:pt x="88" y="20"/>
                    <a:pt x="88" y="20"/>
                  </a:cubicBezTo>
                  <a:cubicBezTo>
                    <a:pt x="100" y="20"/>
                    <a:pt x="100" y="20"/>
                    <a:pt x="100" y="20"/>
                  </a:cubicBezTo>
                  <a:lnTo>
                    <a:pt x="100" y="0"/>
                  </a:lnTo>
                  <a:close/>
                  <a:moveTo>
                    <a:pt x="100" y="168"/>
                  </a:moveTo>
                  <a:cubicBezTo>
                    <a:pt x="100" y="116"/>
                    <a:pt x="100" y="116"/>
                    <a:pt x="100" y="116"/>
                  </a:cubicBezTo>
                  <a:cubicBezTo>
                    <a:pt x="88" y="116"/>
                    <a:pt x="88" y="116"/>
                    <a:pt x="88" y="116"/>
                  </a:cubicBezTo>
                  <a:cubicBezTo>
                    <a:pt x="88" y="168"/>
                    <a:pt x="88" y="168"/>
                    <a:pt x="88" y="168"/>
                  </a:cubicBezTo>
                  <a:lnTo>
                    <a:pt x="100" y="168"/>
                  </a:lnTo>
                  <a:close/>
                  <a:moveTo>
                    <a:pt x="121" y="132"/>
                  </a:moveTo>
                  <a:cubicBezTo>
                    <a:pt x="120" y="143"/>
                    <a:pt x="120" y="143"/>
                    <a:pt x="120" y="143"/>
                  </a:cubicBezTo>
                  <a:cubicBezTo>
                    <a:pt x="142" y="146"/>
                    <a:pt x="160" y="153"/>
                    <a:pt x="160" y="160"/>
                  </a:cubicBezTo>
                  <a:cubicBezTo>
                    <a:pt x="160" y="171"/>
                    <a:pt x="126" y="180"/>
                    <a:pt x="92" y="180"/>
                  </a:cubicBezTo>
                  <a:cubicBezTo>
                    <a:pt x="59" y="180"/>
                    <a:pt x="24" y="171"/>
                    <a:pt x="24" y="160"/>
                  </a:cubicBezTo>
                  <a:cubicBezTo>
                    <a:pt x="24" y="153"/>
                    <a:pt x="42" y="146"/>
                    <a:pt x="64" y="143"/>
                  </a:cubicBezTo>
                  <a:cubicBezTo>
                    <a:pt x="63" y="132"/>
                    <a:pt x="63" y="132"/>
                    <a:pt x="63" y="132"/>
                  </a:cubicBezTo>
                  <a:cubicBezTo>
                    <a:pt x="26" y="136"/>
                    <a:pt x="0" y="147"/>
                    <a:pt x="0" y="160"/>
                  </a:cubicBezTo>
                  <a:cubicBezTo>
                    <a:pt x="0" y="177"/>
                    <a:pt x="41" y="190"/>
                    <a:pt x="92" y="190"/>
                  </a:cubicBezTo>
                  <a:cubicBezTo>
                    <a:pt x="143" y="190"/>
                    <a:pt x="185" y="177"/>
                    <a:pt x="185" y="160"/>
                  </a:cubicBezTo>
                  <a:cubicBezTo>
                    <a:pt x="185" y="147"/>
                    <a:pt x="158" y="136"/>
                    <a:pt x="121" y="132"/>
                  </a:cubicBezTo>
                  <a:close/>
                  <a:moveTo>
                    <a:pt x="160" y="92"/>
                  </a:moveTo>
                  <a:cubicBezTo>
                    <a:pt x="128" y="72"/>
                    <a:pt x="128" y="72"/>
                    <a:pt x="128" y="72"/>
                  </a:cubicBezTo>
                  <a:cubicBezTo>
                    <a:pt x="48" y="72"/>
                    <a:pt x="48" y="72"/>
                    <a:pt x="48" y="72"/>
                  </a:cubicBezTo>
                  <a:cubicBezTo>
                    <a:pt x="48" y="112"/>
                    <a:pt x="48" y="112"/>
                    <a:pt x="48" y="112"/>
                  </a:cubicBezTo>
                  <a:cubicBezTo>
                    <a:pt x="128" y="112"/>
                    <a:pt x="128" y="112"/>
                    <a:pt x="128" y="112"/>
                  </a:cubicBezTo>
                  <a:lnTo>
                    <a:pt x="160" y="92"/>
                  </a:lnTo>
                  <a:close/>
                </a:path>
              </a:pathLst>
            </a:custGeom>
            <a:solidFill>
              <a:schemeClr val="accent4"/>
            </a:solidFill>
            <a:ln>
              <a:noFill/>
            </a:ln>
          </p:spPr>
          <p:txBody>
            <a:bodyPr vert="horz" wrap="square" lIns="91440" tIns="45720" rIns="91440" bIns="45720" numCol="1" anchor="t" anchorCtr="0" compatLnSpc="1"/>
            <a:lstStyle/>
            <a:p>
              <a:endParaRPr lang="zh-CN" altLang="en-US">
                <a:latin typeface="黑体" panose="02010609060101010101" pitchFamily="49" charset="-122"/>
                <a:ea typeface="黑体" panose="02010609060101010101" pitchFamily="49" charset="-122"/>
              </a:endParaRPr>
            </a:p>
          </p:txBody>
        </p:sp>
      </p:grpSp>
      <p:sp>
        <p:nvSpPr>
          <p:cNvPr id="26" name="文本框 25"/>
          <p:cNvSpPr txBox="1"/>
          <p:nvPr/>
        </p:nvSpPr>
        <p:spPr>
          <a:xfrm>
            <a:off x="2904098" y="6227130"/>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其它</a:t>
            </a:r>
            <a:r>
              <a:rPr lang="en-US" altLang="zh-CN" sz="2000" dirty="0" smtClean="0">
                <a:solidFill>
                  <a:schemeClr val="bg1"/>
                </a:solidFill>
                <a:latin typeface="黑体" panose="02010609060101010101" pitchFamily="49" charset="-122"/>
                <a:ea typeface="黑体" panose="02010609060101010101" pitchFamily="49" charset="-122"/>
              </a:rPr>
              <a:t>83.5%</a:t>
            </a:r>
            <a:endParaRPr lang="zh-CN" altLang="en-US" sz="2000" dirty="0">
              <a:solidFill>
                <a:schemeClr val="bg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a:solidFill>
                  <a:prstClr val="black"/>
                </a:solidFill>
                <a:latin typeface="黑体" panose="02010609060101010101" pitchFamily="49" charset="-122"/>
                <a:ea typeface="黑体" panose="02010609060101010101" pitchFamily="49" charset="-122"/>
              </a:rPr>
              <a:t>热门景点分析</a:t>
            </a:r>
          </a:p>
        </p:txBody>
      </p:sp>
      <p:sp>
        <p:nvSpPr>
          <p:cNvPr id="20" name="矩形 19"/>
          <p:cNvSpPr/>
          <p:nvPr/>
        </p:nvSpPr>
        <p:spPr>
          <a:xfrm>
            <a:off x="464484" y="1116055"/>
            <a:ext cx="3855726" cy="4216539"/>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来</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深圳游客游玩的</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个主要景点及周边游玩人数情况如右图所示，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2056</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建议节假日期间做好</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上述景点道路安全保障、人流量控制工作，指导景区周边合理布局餐饮、停车、住宿等配套设施。</a:t>
            </a:r>
          </a:p>
        </p:txBody>
      </p:sp>
      <p:sp>
        <p:nvSpPr>
          <p:cNvPr id="5" name="灯片编号占位符 4"/>
          <p:cNvSpPr>
            <a:spLocks noGrp="1"/>
          </p:cNvSpPr>
          <p:nvPr>
            <p:ph type="sldNum" sz="quarter" idx="12"/>
          </p:nvPr>
        </p:nvSpPr>
        <p:spPr/>
        <p:txBody>
          <a:bodyPr/>
          <a:lstStyle/>
          <a:p>
            <a:fld id="{091724DE-F2C0-4355-A5F3-6327789F68F2}" type="slidenum">
              <a:rPr lang="zh-CN" altLang="en-US" smtClean="0"/>
              <a:t>19</a:t>
            </a:fld>
            <a:endParaRPr lang="zh-CN" altLang="en-US" dirty="0"/>
          </a:p>
        </p:txBody>
      </p:sp>
      <p:pic>
        <p:nvPicPr>
          <p:cNvPr id="15" name="图片 14"/>
          <p:cNvPicPr>
            <a:picLocks noChangeAspect="1"/>
          </p:cNvPicPr>
          <p:nvPr/>
        </p:nvPicPr>
        <p:blipFill>
          <a:blip r:embed="rId2"/>
          <a:stretch>
            <a:fillRect/>
          </a:stretch>
        </p:blipFill>
        <p:spPr>
          <a:xfrm>
            <a:off x="10367319" y="62776"/>
            <a:ext cx="833521" cy="763300"/>
          </a:xfrm>
          <a:prstGeom prst="rect">
            <a:avLst/>
          </a:prstGeom>
        </p:spPr>
      </p:pic>
      <p:pic>
        <p:nvPicPr>
          <p:cNvPr id="22" name="图片 21"/>
          <p:cNvPicPr>
            <a:picLocks noChangeAspect="1"/>
          </p:cNvPicPr>
          <p:nvPr/>
        </p:nvPicPr>
        <p:blipFill>
          <a:blip r:embed="rId3"/>
          <a:stretch>
            <a:fillRect/>
          </a:stretch>
        </p:blipFill>
        <p:spPr>
          <a:xfrm>
            <a:off x="11200841" y="62776"/>
            <a:ext cx="890522" cy="761206"/>
          </a:xfrm>
          <a:prstGeom prst="rect">
            <a:avLst/>
          </a:prstGeom>
        </p:spPr>
      </p:pic>
      <p:graphicFrame>
        <p:nvGraphicFramePr>
          <p:cNvPr id="21" name="图表 20"/>
          <p:cNvGraphicFramePr/>
          <p:nvPr/>
        </p:nvGraphicFramePr>
        <p:xfrm>
          <a:off x="5053841" y="1345096"/>
          <a:ext cx="6480000" cy="5068956"/>
        </p:xfrm>
        <a:graphic>
          <a:graphicData uri="http://schemas.openxmlformats.org/drawingml/2006/chart">
            <c:chart xmlns:c="http://schemas.openxmlformats.org/drawingml/2006/chart" xmlns:r="http://schemas.openxmlformats.org/officeDocument/2006/relationships" r:id="rId4"/>
          </a:graphicData>
        </a:graphic>
      </p:graphicFrame>
      <p:sp>
        <p:nvSpPr>
          <p:cNvPr id="18" name="文本框 17"/>
          <p:cNvSpPr txBox="1"/>
          <p:nvPr/>
        </p:nvSpPr>
        <p:spPr>
          <a:xfrm>
            <a:off x="10212982" y="1603513"/>
            <a:ext cx="1142194" cy="276999"/>
          </a:xfrm>
          <a:prstGeom prst="rect">
            <a:avLst/>
          </a:prstGeom>
          <a:noFill/>
        </p:spPr>
        <p:txBody>
          <a:bodyPr wrap="square" rtlCol="0">
            <a:spAutoFit/>
          </a:bodyPr>
          <a:lstStyle/>
          <a:p>
            <a:r>
              <a:rPr lang="zh-CN" altLang="en-US" sz="1200" dirty="0">
                <a:solidFill>
                  <a:schemeClr val="bg1"/>
                </a:solidFill>
                <a:latin typeface="黑体" panose="02010609060101010101" pitchFamily="49" charset="-122"/>
                <a:ea typeface="黑体" panose="02010609060101010101" pitchFamily="49" charset="-122"/>
              </a:rPr>
              <a:t>单位：万人次</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a:solidFill>
                  <a:prstClr val="black"/>
                </a:solidFill>
                <a:latin typeface="黑体" panose="02010609060101010101" pitchFamily="49" charset="-122"/>
                <a:ea typeface="黑体" panose="02010609060101010101" pitchFamily="49" charset="-122"/>
              </a:rPr>
              <a:t>背景</a:t>
            </a:r>
          </a:p>
        </p:txBody>
      </p:sp>
      <p:sp>
        <p:nvSpPr>
          <p:cNvPr id="2" name="矩形 1"/>
          <p:cNvSpPr/>
          <p:nvPr/>
        </p:nvSpPr>
        <p:spPr>
          <a:xfrm>
            <a:off x="1114660" y="1371296"/>
            <a:ext cx="9960159" cy="4909036"/>
          </a:xfrm>
          <a:prstGeom prst="rect">
            <a:avLst/>
          </a:prstGeom>
        </p:spPr>
        <p:txBody>
          <a:bodyPr wrap="square">
            <a:spAutoFit/>
          </a:bodyPr>
          <a:lstStyle/>
          <a:p>
            <a:pPr algn="just">
              <a:spcAft>
                <a:spcPts val="0"/>
              </a:spcAft>
            </a:pPr>
            <a:endParaRPr lang="zh-CN" altLang="zh-CN" kern="100" dirty="0">
              <a:solidFill>
                <a:schemeClr val="bg1"/>
              </a:solidFill>
              <a:latin typeface="Calibri" panose="020F0502020204030204" pitchFamily="34" charset="0"/>
              <a:cs typeface="Times New Roman" panose="02020603050405020304" pitchFamily="18" charset="0"/>
            </a:endParaRPr>
          </a:p>
          <a:p>
            <a:pPr indent="355600" algn="just">
              <a:lnSpc>
                <a:spcPct val="15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为深入贯彻党的十八大和十八届五中全会精神，认真贯彻落实《国家旅游局办公室关于印发“十三五”全国旅游信息化规划的通知》（旅办发〔</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2016</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346</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号）和《广东省旅游局关于印发〈广东省旅游业发展“十三五”规划〉的通知》（粤旅办〔</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2017</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17</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号），推动旅游业创新、协调、绿色、开放、共享发展，促进旅游业转型升级、提质增效，充分发挥旅游业的综合优势和带动作用，积极运用互联网推动旅游业产品业态创新、发展模式变革、服务效能提高，促使旅游产业各方愈加重视旅游信息化的发展，提高各类旅游突发事件应急处置能力和游客大数据分析能力，</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深圳文体旅游局与中国联通公司合作，利用联通用户基本信息及位置轨迹信息对</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外省市来深游客、深圳本地游客、经深圳游港澳游客</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进行大数据分析，</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科学准确地反映深圳旅游市场发展的总体状况及来深游客的交通方式、停留时间等情况，掌握深圳旅游业的发展动态，为深圳市旅游监督管理局掌握游客群体性信息</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规划深圳旅游市场发展提供数据支撑。</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p>
            <a:pPr indent="355600" algn="just">
              <a:lnSpc>
                <a:spcPct val="150000"/>
              </a:lnSpc>
              <a:spcAft>
                <a:spcPts val="0"/>
              </a:spcAft>
            </a:pP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91724DE-F2C0-4355-A5F3-6327789F68F2}" type="slidenum">
              <a:rPr lang="zh-CN" altLang="en-US" smtClean="0"/>
              <a:t>2</a:t>
            </a:fld>
            <a:endParaRPr lang="zh-CN" altLang="en-US" dirty="0"/>
          </a:p>
        </p:txBody>
      </p:sp>
      <p:pic>
        <p:nvPicPr>
          <p:cNvPr id="8" name="图片 7"/>
          <p:cNvPicPr>
            <a:picLocks noChangeAspect="1"/>
          </p:cNvPicPr>
          <p:nvPr/>
        </p:nvPicPr>
        <p:blipFill>
          <a:blip r:embed="rId3"/>
          <a:stretch>
            <a:fillRect/>
          </a:stretch>
        </p:blipFill>
        <p:spPr>
          <a:xfrm>
            <a:off x="10367319" y="62776"/>
            <a:ext cx="833521" cy="763300"/>
          </a:xfrm>
          <a:prstGeom prst="rect">
            <a:avLst/>
          </a:prstGeom>
        </p:spPr>
      </p:pic>
      <p:pic>
        <p:nvPicPr>
          <p:cNvPr id="9" name="图片 8"/>
          <p:cNvPicPr>
            <a:picLocks noChangeAspect="1"/>
          </p:cNvPicPr>
          <p:nvPr/>
        </p:nvPicPr>
        <p:blipFill>
          <a:blip r:embed="rId4"/>
          <a:stretch>
            <a:fillRect/>
          </a:stretch>
        </p:blipFill>
        <p:spPr>
          <a:xfrm>
            <a:off x="11200841" y="62776"/>
            <a:ext cx="890522" cy="761206"/>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a:solidFill>
                  <a:prstClr val="black"/>
                </a:solidFill>
                <a:latin typeface="黑体" panose="02010609060101010101" pitchFamily="49" charset="-122"/>
                <a:ea typeface="黑体" panose="02010609060101010101" pitchFamily="49" charset="-122"/>
              </a:rPr>
              <a:t>热门商圈分析</a:t>
            </a:r>
          </a:p>
        </p:txBody>
      </p:sp>
      <p:sp>
        <p:nvSpPr>
          <p:cNvPr id="7" name="矩形 6"/>
          <p:cNvSpPr/>
          <p:nvPr/>
        </p:nvSpPr>
        <p:spPr>
          <a:xfrm>
            <a:off x="437928" y="4615280"/>
            <a:ext cx="1957270" cy="1308050"/>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TOP1 </a:t>
            </a:r>
          </a:p>
          <a:p>
            <a:pPr>
              <a:lnSpc>
                <a:spcPct val="150000"/>
              </a:lnSpc>
            </a:pP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华强</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北</a:t>
            </a:r>
            <a:r>
              <a:rPr lang="en-US" altLang="zh-CN"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652</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endParaRPr lang="zh-CN" altLang="zh-CN"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矩形 7"/>
          <p:cNvSpPr/>
          <p:nvPr/>
        </p:nvSpPr>
        <p:spPr>
          <a:xfrm>
            <a:off x="2811424" y="4615280"/>
            <a:ext cx="1957270" cy="1308050"/>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TOP2 </a:t>
            </a:r>
          </a:p>
          <a:p>
            <a:pPr lvl="0" indent="355600">
              <a:lnSpc>
                <a:spcPct val="150000"/>
              </a:lnSpc>
            </a:pP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人民</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南</a:t>
            </a:r>
            <a:r>
              <a:rPr lang="en-US" altLang="zh-CN"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550</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endParaRPr lang="zh-CN" altLang="zh-CN" sz="1400"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 name="矩形 8"/>
          <p:cNvSpPr/>
          <p:nvPr/>
        </p:nvSpPr>
        <p:spPr>
          <a:xfrm>
            <a:off x="5162248" y="4615280"/>
            <a:ext cx="2115375" cy="1308050"/>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TOP3 </a:t>
            </a:r>
          </a:p>
          <a:p>
            <a:pPr lvl="0" indent="355600">
              <a:lnSpc>
                <a:spcPct val="150000"/>
              </a:lnSpc>
            </a:pP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东门</a:t>
            </a:r>
            <a:r>
              <a:rPr lang="en-US" altLang="zh-CN"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511</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7" name="矩形 16"/>
          <p:cNvSpPr/>
          <p:nvPr/>
        </p:nvSpPr>
        <p:spPr>
          <a:xfrm>
            <a:off x="7399127" y="4615280"/>
            <a:ext cx="1957270" cy="1308050"/>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TOP4 </a:t>
            </a:r>
          </a:p>
          <a:p>
            <a:pPr lvl="0" indent="355600">
              <a:lnSpc>
                <a:spcPct val="150000"/>
              </a:lnSpc>
            </a:pP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深南</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中</a:t>
            </a:r>
            <a:r>
              <a:rPr lang="en-US" altLang="zh-CN"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275</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endParaRPr lang="zh-CN" altLang="zh-CN" sz="1400"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9" name="矩形 18"/>
          <p:cNvSpPr/>
          <p:nvPr/>
        </p:nvSpPr>
        <p:spPr>
          <a:xfrm>
            <a:off x="9749952" y="4615280"/>
            <a:ext cx="1957270" cy="1308050"/>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TOP5</a:t>
            </a:r>
          </a:p>
          <a:p>
            <a:pPr indent="355600">
              <a:lnSpc>
                <a:spcPct val="150000"/>
              </a:lnSpc>
            </a:pP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华侨</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城</a:t>
            </a:r>
            <a:r>
              <a:rPr lang="en-US" altLang="zh-CN"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125</a:t>
            </a:r>
            <a:r>
              <a:rPr lang="zh-CN" altLang="en-US" sz="1400"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sz="1400"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endParaRPr lang="zh-CN" altLang="zh-CN" sz="1400"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0" name="矩形 19"/>
          <p:cNvSpPr/>
          <p:nvPr/>
        </p:nvSpPr>
        <p:spPr>
          <a:xfrm>
            <a:off x="597005" y="751620"/>
            <a:ext cx="10864406" cy="2000548"/>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来</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深圳游客游览的</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个热门商圈中，华强北商</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圈</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652</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人次、人民南商</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圈</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550</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人次，东门商</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圈</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511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人次，深南中商</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圈</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275</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人次，华侨城商</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圈</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125</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人次，建议与工商部门协同做好商圈的经营管理工作，保证商圈正常、</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有序、</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诚信经营，为游客提供良好的购物体验。</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0" name="灯片编号占位符 9"/>
          <p:cNvSpPr>
            <a:spLocks noGrp="1"/>
          </p:cNvSpPr>
          <p:nvPr>
            <p:ph type="sldNum" sz="quarter" idx="12"/>
          </p:nvPr>
        </p:nvSpPr>
        <p:spPr/>
        <p:txBody>
          <a:bodyPr/>
          <a:lstStyle/>
          <a:p>
            <a:fld id="{091724DE-F2C0-4355-A5F3-6327789F68F2}" type="slidenum">
              <a:rPr lang="zh-CN" altLang="en-US" smtClean="0"/>
              <a:t>20</a:t>
            </a:fld>
            <a:endParaRPr lang="zh-CN" altLang="en-US" dirty="0"/>
          </a:p>
        </p:txBody>
      </p:sp>
      <p:pic>
        <p:nvPicPr>
          <p:cNvPr id="15" name="图片 14"/>
          <p:cNvPicPr>
            <a:picLocks noChangeAspect="1"/>
          </p:cNvPicPr>
          <p:nvPr/>
        </p:nvPicPr>
        <p:blipFill>
          <a:blip r:embed="rId2"/>
          <a:stretch>
            <a:fillRect/>
          </a:stretch>
        </p:blipFill>
        <p:spPr>
          <a:xfrm>
            <a:off x="10367319" y="62776"/>
            <a:ext cx="833521" cy="763300"/>
          </a:xfrm>
          <a:prstGeom prst="rect">
            <a:avLst/>
          </a:prstGeom>
        </p:spPr>
      </p:pic>
      <p:pic>
        <p:nvPicPr>
          <p:cNvPr id="21" name="图片 20"/>
          <p:cNvPicPr>
            <a:picLocks noChangeAspect="1"/>
          </p:cNvPicPr>
          <p:nvPr/>
        </p:nvPicPr>
        <p:blipFill>
          <a:blip r:embed="rId3"/>
          <a:stretch>
            <a:fillRect/>
          </a:stretch>
        </p:blipFill>
        <p:spPr>
          <a:xfrm>
            <a:off x="11200841" y="62776"/>
            <a:ext cx="890522" cy="761206"/>
          </a:xfrm>
          <a:prstGeom prst="rect">
            <a:avLst/>
          </a:prstGeom>
        </p:spPr>
      </p:pic>
      <p:pic>
        <p:nvPicPr>
          <p:cNvPr id="12" name="图片 11"/>
          <p:cNvPicPr>
            <a:picLocks noChangeAspect="1"/>
          </p:cNvPicPr>
          <p:nvPr/>
        </p:nvPicPr>
        <p:blipFill>
          <a:blip r:embed="rId4"/>
          <a:stretch>
            <a:fillRect/>
          </a:stretch>
        </p:blipFill>
        <p:spPr>
          <a:xfrm>
            <a:off x="437928" y="3291645"/>
            <a:ext cx="2073596" cy="1576716"/>
          </a:xfrm>
          <a:prstGeom prst="rect">
            <a:avLst/>
          </a:prstGeom>
        </p:spPr>
      </p:pic>
      <p:pic>
        <p:nvPicPr>
          <p:cNvPr id="13" name="图片 12"/>
          <p:cNvPicPr>
            <a:picLocks noChangeAspect="1"/>
          </p:cNvPicPr>
          <p:nvPr/>
        </p:nvPicPr>
        <p:blipFill>
          <a:blip r:embed="rId5"/>
          <a:stretch>
            <a:fillRect/>
          </a:stretch>
        </p:blipFill>
        <p:spPr>
          <a:xfrm>
            <a:off x="2749718" y="3291645"/>
            <a:ext cx="2127783" cy="1576716"/>
          </a:xfrm>
          <a:prstGeom prst="rect">
            <a:avLst/>
          </a:prstGeom>
        </p:spPr>
      </p:pic>
      <p:pic>
        <p:nvPicPr>
          <p:cNvPr id="14" name="图片 13"/>
          <p:cNvPicPr>
            <a:picLocks noChangeAspect="1"/>
          </p:cNvPicPr>
          <p:nvPr/>
        </p:nvPicPr>
        <p:blipFill>
          <a:blip r:embed="rId6"/>
          <a:stretch>
            <a:fillRect/>
          </a:stretch>
        </p:blipFill>
        <p:spPr>
          <a:xfrm>
            <a:off x="9732973" y="3291645"/>
            <a:ext cx="2067180" cy="1537134"/>
          </a:xfrm>
          <a:prstGeom prst="rect">
            <a:avLst/>
          </a:prstGeom>
        </p:spPr>
      </p:pic>
      <p:pic>
        <p:nvPicPr>
          <p:cNvPr id="23" name="图片 22"/>
          <p:cNvPicPr>
            <a:picLocks noChangeAspect="1"/>
          </p:cNvPicPr>
          <p:nvPr/>
        </p:nvPicPr>
        <p:blipFill>
          <a:blip r:embed="rId7"/>
          <a:stretch>
            <a:fillRect/>
          </a:stretch>
        </p:blipFill>
        <p:spPr>
          <a:xfrm>
            <a:off x="5115695" y="3291645"/>
            <a:ext cx="2113497" cy="1568246"/>
          </a:xfrm>
          <a:prstGeom prst="rect">
            <a:avLst/>
          </a:prstGeom>
        </p:spPr>
      </p:pic>
      <p:pic>
        <p:nvPicPr>
          <p:cNvPr id="24" name="图片 23"/>
          <p:cNvPicPr>
            <a:picLocks noChangeAspect="1"/>
          </p:cNvPicPr>
          <p:nvPr/>
        </p:nvPicPr>
        <p:blipFill>
          <a:blip r:embed="rId8"/>
          <a:stretch>
            <a:fillRect/>
          </a:stretch>
        </p:blipFill>
        <p:spPr>
          <a:xfrm>
            <a:off x="7467386" y="3291645"/>
            <a:ext cx="2027392" cy="1574612"/>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a:solidFill>
                  <a:prstClr val="black"/>
                </a:solidFill>
                <a:latin typeface="黑体" panose="02010609060101010101" pitchFamily="49" charset="-122"/>
                <a:ea typeface="黑体" panose="02010609060101010101" pitchFamily="49" charset="-122"/>
              </a:rPr>
              <a:t>热门旅游</a:t>
            </a:r>
            <a:r>
              <a:rPr lang="en-US" altLang="zh-CN" sz="2800" dirty="0">
                <a:solidFill>
                  <a:prstClr val="black"/>
                </a:solidFill>
                <a:latin typeface="黑体" panose="02010609060101010101" pitchFamily="49" charset="-122"/>
                <a:ea typeface="黑体" panose="02010609060101010101" pitchFamily="49" charset="-122"/>
              </a:rPr>
              <a:t>APP</a:t>
            </a:r>
            <a:r>
              <a:rPr lang="zh-CN" altLang="en-US" sz="2800" dirty="0">
                <a:solidFill>
                  <a:prstClr val="black"/>
                </a:solidFill>
                <a:latin typeface="黑体" panose="02010609060101010101" pitchFamily="49" charset="-122"/>
                <a:ea typeface="黑体" panose="02010609060101010101" pitchFamily="49" charset="-122"/>
              </a:rPr>
              <a:t>使用分析</a:t>
            </a:r>
          </a:p>
        </p:txBody>
      </p:sp>
      <p:sp>
        <p:nvSpPr>
          <p:cNvPr id="7" name="矩形 6"/>
          <p:cNvSpPr/>
          <p:nvPr/>
        </p:nvSpPr>
        <p:spPr>
          <a:xfrm>
            <a:off x="592217" y="4140730"/>
            <a:ext cx="1957270" cy="1400383"/>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TOP1 </a:t>
            </a:r>
          </a:p>
          <a:p>
            <a:pPr indent="355600">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携程 </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56%</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矩形 7"/>
          <p:cNvSpPr/>
          <p:nvPr/>
        </p:nvSpPr>
        <p:spPr>
          <a:xfrm>
            <a:off x="2943042" y="4140730"/>
            <a:ext cx="1957270" cy="1400383"/>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TOP2 </a:t>
            </a:r>
          </a:p>
          <a:p>
            <a:pPr lvl="0" indent="90805">
              <a:lnSpc>
                <a:spcPct val="150000"/>
              </a:lnSpc>
            </a:pP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去哪儿 </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14%</a:t>
            </a:r>
            <a:endParaRPr lang="zh-CN"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 name="矩形 8"/>
          <p:cNvSpPr/>
          <p:nvPr/>
        </p:nvSpPr>
        <p:spPr>
          <a:xfrm>
            <a:off x="5234232" y="4140730"/>
            <a:ext cx="2115375" cy="1400383"/>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TOP3 </a:t>
            </a:r>
          </a:p>
          <a:p>
            <a:pPr indent="355600">
              <a:lnSpc>
                <a:spcPct val="15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同程旅游</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6</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7" name="矩形 16"/>
          <p:cNvSpPr/>
          <p:nvPr/>
        </p:nvSpPr>
        <p:spPr>
          <a:xfrm>
            <a:off x="7623506" y="4185504"/>
            <a:ext cx="1957270" cy="1400383"/>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smtClean="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TOP4 </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lvl="0">
              <a:lnSpc>
                <a:spcPct val="150000"/>
              </a:lnSpc>
            </a:pP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  航旅纵横</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 6</a:t>
            </a:r>
            <a:r>
              <a:rPr lang="en-US" altLang="zh-CN"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9" name="矩形 18"/>
          <p:cNvSpPr/>
          <p:nvPr/>
        </p:nvSpPr>
        <p:spPr>
          <a:xfrm>
            <a:off x="9630706" y="4185503"/>
            <a:ext cx="2306745" cy="1400383"/>
          </a:xfrm>
          <a:prstGeom prst="rect">
            <a:avLst/>
          </a:prstGeom>
        </p:spPr>
        <p:txBody>
          <a:bodyPr wrap="square">
            <a:spAutoFit/>
          </a:bodyPr>
          <a:lstStyle/>
          <a:p>
            <a:pPr>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nSpc>
                <a:spcPct val="150000"/>
              </a:lnSpc>
            </a:pPr>
            <a:r>
              <a:rPr lang="en-US" altLang="zh-CN" sz="2800" kern="100" dirty="0" smtClean="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rPr>
              <a:t>TOP5</a:t>
            </a:r>
            <a:endParaRPr lang="en-US" altLang="zh-CN" sz="2800" kern="100" dirty="0">
              <a:solidFill>
                <a:schemeClr val="accent2">
                  <a:lumMod val="75000"/>
                </a:schemeClr>
              </a:solidFill>
              <a:latin typeface="华文琥珀" panose="02010800040101010101" pitchFamily="2" charset="-122"/>
              <a:ea typeface="华文琥珀" panose="02010800040101010101" pitchFamily="2" charset="-122"/>
              <a:cs typeface="Times New Roman" panose="02020603050405020304" pitchFamily="18" charset="0"/>
            </a:endParaRPr>
          </a:p>
          <a:p>
            <a:pPr lvl="0">
              <a:lnSpc>
                <a:spcPct val="150000"/>
              </a:lnSpc>
            </a:pPr>
            <a:r>
              <a:rPr lang="zh-CN" altLang="en-US"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蚂蜂窝自由行 </a:t>
            </a:r>
            <a:r>
              <a:rPr lang="en-US"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rPr>
              <a:t>5</a:t>
            </a:r>
            <a:r>
              <a:rPr lang="en-US" altLang="zh-CN" kern="100" dirty="0" smtClean="0">
                <a:solidFill>
                  <a:prstClr val="white"/>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prstClr val="white"/>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0" name="矩形 19"/>
          <p:cNvSpPr/>
          <p:nvPr/>
        </p:nvSpPr>
        <p:spPr>
          <a:xfrm>
            <a:off x="592217" y="1029785"/>
            <a:ext cx="10850445" cy="1200329"/>
          </a:xfrm>
          <a:prstGeom prst="rect">
            <a:avLst/>
          </a:prstGeom>
        </p:spPr>
        <p:txBody>
          <a:bodyPr wrap="square">
            <a:spAutoFit/>
          </a:bodyPr>
          <a:lstStyle/>
          <a:p>
            <a:pPr indent="355600" algn="just">
              <a:lnSpc>
                <a:spcPct val="200000"/>
              </a:lnSpc>
            </a:pPr>
            <a:r>
              <a:rPr lang="en-US" altLang="zh-CN" sz="1600" kern="100" dirty="0">
                <a:solidFill>
                  <a:schemeClr val="bg1"/>
                </a:solidFill>
                <a:latin typeface="Calibri" panose="020F0502020204030204" pitchFamily="34" charset="0"/>
                <a:cs typeface="Times New Roman" panose="02020603050405020304" pitchFamily="18" charset="0"/>
              </a:rPr>
              <a:t> </a:t>
            </a:r>
            <a:r>
              <a:rPr lang="en-US" altLang="zh-CN" sz="1600" kern="100" dirty="0" smtClean="0">
                <a:solidFill>
                  <a:schemeClr val="bg1"/>
                </a:solidFill>
                <a:latin typeface="Calibri" panose="020F0502020204030204" pitchFamily="34" charset="0"/>
                <a:cs typeface="Times New Roman" panose="02020603050405020304" pitchFamily="18" charset="0"/>
              </a:rPr>
              <a:t> </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来深圳</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游客使用的热门旅游相关的</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APP</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前五位依次是携程网、去哪网、同程旅游、航旅</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纵横和蚂蜂</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窝自由</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行，</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建议发布旅游信息可选择此类主流</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APP</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进行推送，以便有效宣传及引导游客。</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1" name="图片 10"/>
          <p:cNvPicPr>
            <a:picLocks noChangeAspect="1"/>
          </p:cNvPicPr>
          <p:nvPr/>
        </p:nvPicPr>
        <p:blipFill>
          <a:blip r:embed="rId2"/>
          <a:stretch>
            <a:fillRect/>
          </a:stretch>
        </p:blipFill>
        <p:spPr>
          <a:xfrm>
            <a:off x="791732" y="2984096"/>
            <a:ext cx="1303022" cy="1237871"/>
          </a:xfrm>
          <a:prstGeom prst="rect">
            <a:avLst/>
          </a:prstGeom>
        </p:spPr>
      </p:pic>
      <p:pic>
        <p:nvPicPr>
          <p:cNvPr id="12" name="图片 11"/>
          <p:cNvPicPr>
            <a:picLocks noChangeAspect="1"/>
          </p:cNvPicPr>
          <p:nvPr/>
        </p:nvPicPr>
        <p:blipFill>
          <a:blip r:embed="rId3"/>
          <a:stretch>
            <a:fillRect/>
          </a:stretch>
        </p:blipFill>
        <p:spPr>
          <a:xfrm>
            <a:off x="3064741" y="2984096"/>
            <a:ext cx="1376166" cy="1291566"/>
          </a:xfrm>
          <a:prstGeom prst="rect">
            <a:avLst/>
          </a:prstGeom>
        </p:spPr>
      </p:pic>
      <p:sp>
        <p:nvSpPr>
          <p:cNvPr id="3" name="灯片编号占位符 2"/>
          <p:cNvSpPr>
            <a:spLocks noGrp="1"/>
          </p:cNvSpPr>
          <p:nvPr>
            <p:ph type="sldNum" sz="quarter" idx="12"/>
          </p:nvPr>
        </p:nvSpPr>
        <p:spPr/>
        <p:txBody>
          <a:bodyPr/>
          <a:lstStyle/>
          <a:p>
            <a:fld id="{091724DE-F2C0-4355-A5F3-6327789F68F2}" type="slidenum">
              <a:rPr lang="zh-CN" altLang="en-US" smtClean="0"/>
              <a:t>21</a:t>
            </a:fld>
            <a:endParaRPr lang="zh-CN" altLang="en-US" dirty="0"/>
          </a:p>
        </p:txBody>
      </p:sp>
      <p:pic>
        <p:nvPicPr>
          <p:cNvPr id="16" name="图片 15"/>
          <p:cNvPicPr>
            <a:picLocks noChangeAspect="1"/>
          </p:cNvPicPr>
          <p:nvPr/>
        </p:nvPicPr>
        <p:blipFill>
          <a:blip r:embed="rId4"/>
          <a:stretch>
            <a:fillRect/>
          </a:stretch>
        </p:blipFill>
        <p:spPr>
          <a:xfrm>
            <a:off x="10367319" y="62776"/>
            <a:ext cx="833521" cy="763300"/>
          </a:xfrm>
          <a:prstGeom prst="rect">
            <a:avLst/>
          </a:prstGeom>
        </p:spPr>
      </p:pic>
      <p:pic>
        <p:nvPicPr>
          <p:cNvPr id="18" name="图片 17"/>
          <p:cNvPicPr>
            <a:picLocks noChangeAspect="1"/>
          </p:cNvPicPr>
          <p:nvPr/>
        </p:nvPicPr>
        <p:blipFill>
          <a:blip r:embed="rId5"/>
          <a:stretch>
            <a:fillRect/>
          </a:stretch>
        </p:blipFill>
        <p:spPr>
          <a:xfrm>
            <a:off x="11200841" y="62776"/>
            <a:ext cx="890522" cy="761206"/>
          </a:xfrm>
          <a:prstGeom prst="rect">
            <a:avLst/>
          </a:prstGeom>
        </p:spPr>
      </p:pic>
      <p:pic>
        <p:nvPicPr>
          <p:cNvPr id="5" name="图片 4"/>
          <p:cNvPicPr>
            <a:picLocks noChangeAspect="1"/>
          </p:cNvPicPr>
          <p:nvPr/>
        </p:nvPicPr>
        <p:blipFill>
          <a:blip r:embed="rId6"/>
          <a:stretch>
            <a:fillRect/>
          </a:stretch>
        </p:blipFill>
        <p:spPr>
          <a:xfrm>
            <a:off x="9853908" y="2998394"/>
            <a:ext cx="1386142" cy="1315958"/>
          </a:xfrm>
          <a:prstGeom prst="rect">
            <a:avLst/>
          </a:prstGeom>
        </p:spPr>
      </p:pic>
      <p:pic>
        <p:nvPicPr>
          <p:cNvPr id="6" name="图片 5"/>
          <p:cNvPicPr>
            <a:picLocks noChangeAspect="1"/>
          </p:cNvPicPr>
          <p:nvPr/>
        </p:nvPicPr>
        <p:blipFill>
          <a:blip r:embed="rId7"/>
          <a:stretch>
            <a:fillRect/>
          </a:stretch>
        </p:blipFill>
        <p:spPr>
          <a:xfrm>
            <a:off x="5410894" y="2954449"/>
            <a:ext cx="1384881" cy="1267518"/>
          </a:xfrm>
          <a:prstGeom prst="rect">
            <a:avLst/>
          </a:prstGeom>
        </p:spPr>
      </p:pic>
      <p:pic>
        <p:nvPicPr>
          <p:cNvPr id="10" name="图片 9"/>
          <p:cNvPicPr>
            <a:picLocks noChangeAspect="1"/>
          </p:cNvPicPr>
          <p:nvPr/>
        </p:nvPicPr>
        <p:blipFill>
          <a:blip r:embed="rId8"/>
          <a:stretch>
            <a:fillRect/>
          </a:stretch>
        </p:blipFill>
        <p:spPr>
          <a:xfrm>
            <a:off x="7746228" y="2998394"/>
            <a:ext cx="1297221" cy="1297221"/>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574393" y="898498"/>
            <a:ext cx="8802071" cy="4826441"/>
            <a:chOff x="1266663" y="1454150"/>
            <a:chExt cx="6235762" cy="3636243"/>
          </a:xfrm>
        </p:grpSpPr>
        <p:sp>
          <p:nvSpPr>
            <p:cNvPr id="5" name="任意多边形 4"/>
            <p:cNvSpPr/>
            <p:nvPr/>
          </p:nvSpPr>
          <p:spPr bwMode="auto">
            <a:xfrm>
              <a:off x="3381273" y="1620795"/>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国内游客深圳游分析</a:t>
              </a:r>
            </a:p>
          </p:txBody>
        </p:sp>
        <p:sp>
          <p:nvSpPr>
            <p:cNvPr id="6" name="椭圆 5"/>
            <p:cNvSpPr/>
            <p:nvPr/>
          </p:nvSpPr>
          <p:spPr bwMode="auto">
            <a:xfrm>
              <a:off x="3543841" y="1771416"/>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3600" dirty="0">
                  <a:solidFill>
                    <a:srgbClr val="FFFFFF"/>
                  </a:solidFill>
                  <a:ea typeface="楷体" panose="02010609060101010101" pitchFamily="49" charset="-122"/>
                  <a:cs typeface="Verdana" panose="020B0604030504040204" pitchFamily="34" charset="0"/>
                </a:rPr>
                <a:t>A</a:t>
              </a:r>
              <a:endParaRPr lang="zh-CN" altLang="en-US" sz="3600" dirty="0">
                <a:solidFill>
                  <a:srgbClr val="FFFFFF"/>
                </a:solidFill>
                <a:ea typeface="楷体" panose="02010609060101010101" pitchFamily="49" charset="-122"/>
                <a:cs typeface="Verdana" panose="020B0604030504040204" pitchFamily="34" charset="0"/>
              </a:endParaRPr>
            </a:p>
          </p:txBody>
        </p:sp>
        <p:sp>
          <p:nvSpPr>
            <p:cNvPr id="7" name="任意多边形 6"/>
            <p:cNvSpPr/>
            <p:nvPr/>
          </p:nvSpPr>
          <p:spPr bwMode="auto">
            <a:xfrm>
              <a:off x="3381275" y="2898059"/>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600" b="1" dirty="0">
                  <a:solidFill>
                    <a:srgbClr val="09ACC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深圳国内游游客分析</a:t>
              </a:r>
            </a:p>
          </p:txBody>
        </p:sp>
        <p:sp>
          <p:nvSpPr>
            <p:cNvPr id="8" name="椭圆 7"/>
            <p:cNvSpPr/>
            <p:nvPr/>
          </p:nvSpPr>
          <p:spPr bwMode="auto">
            <a:xfrm>
              <a:off x="3543840" y="3047826"/>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rPr>
                <a:t>B</a:t>
              </a:r>
              <a:endParaRPr lang="zh-CN" altLang="en-US"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endParaRPr>
            </a:p>
          </p:txBody>
        </p:sp>
        <p:sp>
          <p:nvSpPr>
            <p:cNvPr id="9" name="任意多边形 8"/>
            <p:cNvSpPr/>
            <p:nvPr/>
          </p:nvSpPr>
          <p:spPr bwMode="auto">
            <a:xfrm>
              <a:off x="3381273" y="4182343"/>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深圳出境游游客分析</a:t>
              </a:r>
            </a:p>
          </p:txBody>
        </p:sp>
        <p:sp>
          <p:nvSpPr>
            <p:cNvPr id="10" name="椭圆 9"/>
            <p:cNvSpPr/>
            <p:nvPr/>
          </p:nvSpPr>
          <p:spPr bwMode="auto">
            <a:xfrm>
              <a:off x="3543841" y="4340891"/>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sz="3600" dirty="0">
                  <a:solidFill>
                    <a:srgbClr val="FFFFFF"/>
                  </a:solidFill>
                  <a:ea typeface="楷体" panose="02010609060101010101" pitchFamily="49" charset="-122"/>
                  <a:cs typeface="Verdana" panose="020B0604030504040204" pitchFamily="34" charset="0"/>
                </a:rPr>
                <a:t>C</a:t>
              </a:r>
              <a:endParaRPr lang="zh-CN" altLang="en-US" sz="3600" dirty="0">
                <a:solidFill>
                  <a:srgbClr val="FFFFFF"/>
                </a:solidFill>
                <a:ea typeface="楷体" panose="02010609060101010101" pitchFamily="49" charset="-122"/>
                <a:cs typeface="Verdana" panose="020B0604030504040204" pitchFamily="34" charset="0"/>
              </a:endParaRPr>
            </a:p>
          </p:txBody>
        </p:sp>
        <p:sp>
          <p:nvSpPr>
            <p:cNvPr id="11" name="文本框 8"/>
            <p:cNvSpPr txBox="1">
              <a:spLocks noChangeArrowheads="1"/>
            </p:cNvSpPr>
            <p:nvPr/>
          </p:nvSpPr>
          <p:spPr bwMode="auto">
            <a:xfrm>
              <a:off x="1949941" y="2449958"/>
              <a:ext cx="615423"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en-US" altLang="zh-CN" sz="4800" dirty="0">
                  <a:solidFill>
                    <a:srgbClr val="EEEEEE"/>
                  </a:solidFill>
                  <a:latin typeface="微软雅黑" panose="020B0503020204020204" pitchFamily="34" charset="-122"/>
                  <a:ea typeface="微软雅黑" panose="020B0503020204020204" pitchFamily="34" charset="-122"/>
                </a:rPr>
                <a:t>Contents</a:t>
              </a:r>
              <a:endParaRPr lang="en-US" altLang="zh-CN" sz="4000" dirty="0">
                <a:solidFill>
                  <a:srgbClr val="EEEEEE"/>
                </a:solidFill>
                <a:latin typeface="微软雅黑" panose="020B0503020204020204" pitchFamily="34" charset="-122"/>
                <a:ea typeface="微软雅黑" panose="020B0503020204020204" pitchFamily="34" charset="-122"/>
              </a:endParaRPr>
            </a:p>
          </p:txBody>
        </p:sp>
        <p:sp>
          <p:nvSpPr>
            <p:cNvPr id="12" name="椭圆 11"/>
            <p:cNvSpPr/>
            <p:nvPr/>
          </p:nvSpPr>
          <p:spPr>
            <a:xfrm>
              <a:off x="1549236" y="1454150"/>
              <a:ext cx="869950" cy="869950"/>
            </a:xfrm>
            <a:prstGeom prst="ellipse">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目</a:t>
              </a:r>
            </a:p>
          </p:txBody>
        </p:sp>
        <p:sp>
          <p:nvSpPr>
            <p:cNvPr id="13" name="椭圆 12"/>
            <p:cNvSpPr/>
            <p:nvPr/>
          </p:nvSpPr>
          <p:spPr>
            <a:xfrm>
              <a:off x="1266663" y="2133600"/>
              <a:ext cx="682625" cy="682625"/>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录</a:t>
              </a:r>
            </a:p>
          </p:txBody>
        </p:sp>
      </p:grpSp>
      <p:sp>
        <p:nvSpPr>
          <p:cNvPr id="3" name="灯片编号占位符 2"/>
          <p:cNvSpPr>
            <a:spLocks noGrp="1"/>
          </p:cNvSpPr>
          <p:nvPr>
            <p:ph type="sldNum" sz="quarter" idx="12"/>
          </p:nvPr>
        </p:nvSpPr>
        <p:spPr/>
        <p:txBody>
          <a:bodyPr/>
          <a:lstStyle/>
          <a:p>
            <a:fld id="{091724DE-F2C0-4355-A5F3-6327789F68F2}" type="slidenum">
              <a:rPr lang="zh-CN" altLang="en-US" smtClean="0"/>
              <a:t>22</a:t>
            </a:fld>
            <a:endParaRPr lang="zh-CN"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深圳国内游游客日走势</a:t>
            </a:r>
          </a:p>
        </p:txBody>
      </p:sp>
      <p:sp>
        <p:nvSpPr>
          <p:cNvPr id="7" name="矩形 6"/>
          <p:cNvSpPr/>
          <p:nvPr/>
        </p:nvSpPr>
        <p:spPr>
          <a:xfrm>
            <a:off x="523461" y="1914948"/>
            <a:ext cx="3737113" cy="3416320"/>
          </a:xfrm>
          <a:prstGeom prst="rect">
            <a:avLst/>
          </a:prstGeom>
        </p:spPr>
        <p:txBody>
          <a:bodyPr wrap="square">
            <a:spAutoFit/>
          </a:bodyPr>
          <a:lstStyle/>
          <a:p>
            <a:pPr indent="355600" algn="just">
              <a:lnSpc>
                <a:spcPct val="200000"/>
              </a:lnSpc>
              <a:spcAft>
                <a:spcPts val="0"/>
              </a:spcAft>
            </a:pP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2018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从深圳出发到国内其它省市旅游的游客</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共计</a:t>
            </a:r>
            <a:r>
              <a:rPr lang="en-US" altLang="zh-CN" kern="10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1679.8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每日在外旅游的游客数量如</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右图所示，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其中</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日儿童节、</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16</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日端午节假期</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期间，呈现出行客流高峰</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dirty="0"/>
          </a:p>
        </p:txBody>
      </p:sp>
      <p:sp>
        <p:nvSpPr>
          <p:cNvPr id="3" name="灯片编号占位符 2"/>
          <p:cNvSpPr>
            <a:spLocks noGrp="1"/>
          </p:cNvSpPr>
          <p:nvPr>
            <p:ph type="sldNum" sz="quarter" idx="12"/>
          </p:nvPr>
        </p:nvSpPr>
        <p:spPr/>
        <p:txBody>
          <a:bodyPr/>
          <a:lstStyle/>
          <a:p>
            <a:fld id="{091724DE-F2C0-4355-A5F3-6327789F68F2}" type="slidenum">
              <a:rPr lang="zh-CN" altLang="en-US" smtClean="0"/>
              <a:t>23</a:t>
            </a:fld>
            <a:endParaRPr lang="zh-CN" altLang="en-US" dirty="0"/>
          </a:p>
        </p:txBody>
      </p:sp>
      <p:pic>
        <p:nvPicPr>
          <p:cNvPr id="8" name="图片 7"/>
          <p:cNvPicPr>
            <a:picLocks noChangeAspect="1"/>
          </p:cNvPicPr>
          <p:nvPr/>
        </p:nvPicPr>
        <p:blipFill>
          <a:blip r:embed="rId2"/>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graphicFrame>
        <p:nvGraphicFramePr>
          <p:cNvPr id="12" name="图表 11"/>
          <p:cNvGraphicFramePr/>
          <p:nvPr/>
        </p:nvGraphicFramePr>
        <p:xfrm>
          <a:off x="4777408" y="1985196"/>
          <a:ext cx="6868693" cy="403985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深圳国内游游客停留天数分析</a:t>
            </a:r>
          </a:p>
        </p:txBody>
      </p:sp>
      <p:sp>
        <p:nvSpPr>
          <p:cNvPr id="7" name="矩形 6"/>
          <p:cNvSpPr/>
          <p:nvPr/>
        </p:nvSpPr>
        <p:spPr>
          <a:xfrm>
            <a:off x="658420" y="1737756"/>
            <a:ext cx="4059354" cy="3108543"/>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从深圳</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出发到</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国内</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旅游的游客停留</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天数总体分布：停留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59.8%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19.9%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天以上</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6" name="图表 5"/>
          <p:cNvGraphicFramePr/>
          <p:nvPr/>
        </p:nvGraphicFramePr>
        <p:xfrm>
          <a:off x="5287297" y="1902543"/>
          <a:ext cx="6426091" cy="4105294"/>
        </p:xfrm>
        <a:graphic>
          <a:graphicData uri="http://schemas.openxmlformats.org/drawingml/2006/chart">
            <c:chart xmlns:c="http://schemas.openxmlformats.org/drawingml/2006/chart" xmlns:r="http://schemas.openxmlformats.org/officeDocument/2006/relationships" r:id="rId2"/>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24</a:t>
            </a:fld>
            <a:endParaRPr lang="zh-CN" altLang="en-US" dirty="0"/>
          </a:p>
        </p:txBody>
      </p:sp>
      <p:pic>
        <p:nvPicPr>
          <p:cNvPr id="8" name="图片 7"/>
          <p:cNvPicPr>
            <a:picLocks noChangeAspect="1"/>
          </p:cNvPicPr>
          <p:nvPr/>
        </p:nvPicPr>
        <p:blipFill>
          <a:blip r:embed="rId3"/>
          <a:stretch>
            <a:fillRect/>
          </a:stretch>
        </p:blipFill>
        <p:spPr>
          <a:xfrm>
            <a:off x="10367319" y="62776"/>
            <a:ext cx="833521" cy="763300"/>
          </a:xfrm>
          <a:prstGeom prst="rect">
            <a:avLst/>
          </a:prstGeom>
        </p:spPr>
      </p:pic>
      <p:pic>
        <p:nvPicPr>
          <p:cNvPr id="9" name="图片 8"/>
          <p:cNvPicPr>
            <a:picLocks noChangeAspect="1"/>
          </p:cNvPicPr>
          <p:nvPr/>
        </p:nvPicPr>
        <p:blipFill>
          <a:blip r:embed="rId4"/>
          <a:stretch>
            <a:fillRect/>
          </a:stretch>
        </p:blipFill>
        <p:spPr>
          <a:xfrm>
            <a:off x="11200841" y="62776"/>
            <a:ext cx="890522" cy="761206"/>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1.1</a:t>
            </a:r>
            <a:r>
              <a:rPr lang="zh-CN" altLang="en-US" sz="2800" dirty="0">
                <a:solidFill>
                  <a:schemeClr val="tx1"/>
                </a:solidFill>
                <a:latin typeface="黑体" panose="02010609060101010101" pitchFamily="49" charset="-122"/>
                <a:ea typeface="黑体" panose="02010609060101010101" pitchFamily="49" charset="-122"/>
              </a:rPr>
              <a:t>：深圳出发国内</a:t>
            </a:r>
            <a:r>
              <a:rPr lang="zh-CN" altLang="en-US" sz="2800" dirty="0" smtClean="0">
                <a:solidFill>
                  <a:schemeClr val="tx1"/>
                </a:solidFill>
                <a:latin typeface="黑体" panose="02010609060101010101" pitchFamily="49" charset="-122"/>
                <a:ea typeface="黑体" panose="02010609060101010101" pitchFamily="49" charset="-122"/>
              </a:rPr>
              <a:t>一日游目的地</a:t>
            </a:r>
            <a:r>
              <a:rPr lang="zh-CN" altLang="en-US" sz="2800" dirty="0">
                <a:solidFill>
                  <a:schemeClr val="tx1"/>
                </a:solidFill>
                <a:latin typeface="黑体" panose="02010609060101010101" pitchFamily="49" charset="-122"/>
                <a:ea typeface="黑体" panose="02010609060101010101" pitchFamily="49" charset="-122"/>
              </a:rPr>
              <a:t>分析</a:t>
            </a:r>
          </a:p>
        </p:txBody>
      </p:sp>
      <p:sp>
        <p:nvSpPr>
          <p:cNvPr id="7" name="矩形 6"/>
          <p:cNvSpPr/>
          <p:nvPr/>
        </p:nvSpPr>
        <p:spPr>
          <a:xfrm>
            <a:off x="648288" y="824642"/>
            <a:ext cx="10892903"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2018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从深圳外出一日游的</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游客去向前</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个省份依次是</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湖南、广西、广东、湖北</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、江西；</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广东省内去向东莞、广州、清远</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、中山、惠州等</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城市较多。</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5" name="灯片编号占位符 4"/>
          <p:cNvSpPr>
            <a:spLocks noGrp="1"/>
          </p:cNvSpPr>
          <p:nvPr>
            <p:ph type="sldNum" sz="quarter" idx="12"/>
          </p:nvPr>
        </p:nvSpPr>
        <p:spPr>
          <a:xfrm>
            <a:off x="8619490" y="6356350"/>
            <a:ext cx="2743200" cy="365125"/>
          </a:xfrm>
        </p:spPr>
        <p:txBody>
          <a:bodyPr/>
          <a:lstStyle/>
          <a:p>
            <a:fld id="{091724DE-F2C0-4355-A5F3-6327789F68F2}" type="slidenum">
              <a:rPr lang="zh-CN" altLang="en-US" smtClean="0"/>
              <a:t>25</a:t>
            </a:fld>
            <a:endParaRPr lang="zh-CN" altLang="en-US" dirty="0"/>
          </a:p>
        </p:txBody>
      </p:sp>
      <p:pic>
        <p:nvPicPr>
          <p:cNvPr id="9" name="图片 8"/>
          <p:cNvPicPr>
            <a:picLocks noChangeAspect="1"/>
          </p:cNvPicPr>
          <p:nvPr/>
        </p:nvPicPr>
        <p:blipFill>
          <a:blip r:embed="rId2"/>
          <a:stretch>
            <a:fillRect/>
          </a:stretch>
        </p:blipFill>
        <p:spPr>
          <a:xfrm>
            <a:off x="10367319" y="62776"/>
            <a:ext cx="833521" cy="763300"/>
          </a:xfrm>
          <a:prstGeom prst="rect">
            <a:avLst/>
          </a:prstGeom>
        </p:spPr>
      </p:pic>
      <p:pic>
        <p:nvPicPr>
          <p:cNvPr id="10" name="图片 9"/>
          <p:cNvPicPr>
            <a:picLocks noChangeAspect="1"/>
          </p:cNvPicPr>
          <p:nvPr/>
        </p:nvPicPr>
        <p:blipFill>
          <a:blip r:embed="rId3"/>
          <a:stretch>
            <a:fillRect/>
          </a:stretch>
        </p:blipFill>
        <p:spPr>
          <a:xfrm>
            <a:off x="11200841" y="62776"/>
            <a:ext cx="890522" cy="761206"/>
          </a:xfrm>
          <a:prstGeom prst="rect">
            <a:avLst/>
          </a:prstGeom>
        </p:spPr>
      </p:pic>
      <p:sp>
        <p:nvSpPr>
          <p:cNvPr id="3" name="矩形 2"/>
          <p:cNvSpPr/>
          <p:nvPr/>
        </p:nvSpPr>
        <p:spPr>
          <a:xfrm>
            <a:off x="4370092" y="2669669"/>
            <a:ext cx="1974574"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湖南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23.7%</a:t>
            </a: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广西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11.3%</a:t>
            </a: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广东</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8.7%</a:t>
            </a: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湖北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7.9%</a:t>
            </a: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江西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6.8%</a:t>
            </a: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河南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6.1%</a:t>
            </a: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四川</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4.4%</a:t>
            </a: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贵州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4.4%</a:t>
            </a: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福建</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4.2%</a:t>
            </a: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重庆</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2.9%</a:t>
            </a:r>
          </a:p>
        </p:txBody>
      </p:sp>
      <p:sp>
        <p:nvSpPr>
          <p:cNvPr id="12" name="矩形 11"/>
          <p:cNvSpPr/>
          <p:nvPr/>
        </p:nvSpPr>
        <p:spPr>
          <a:xfrm>
            <a:off x="10230667" y="2764790"/>
            <a:ext cx="1899442"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东莞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33.7%</a:t>
            </a: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广州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18.3%</a:t>
            </a: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清</a:t>
            </a:r>
            <a:r>
              <a:rPr lang="zh-CN" altLang="en-US" dirty="0">
                <a:solidFill>
                  <a:schemeClr val="bg1"/>
                </a:solidFill>
                <a:latin typeface="黑体" panose="02010609060101010101" pitchFamily="49" charset="-122"/>
                <a:ea typeface="黑体" panose="02010609060101010101" pitchFamily="49" charset="-122"/>
              </a:rPr>
              <a:t>远	</a:t>
            </a:r>
            <a:r>
              <a:rPr lang="en-US" altLang="zh-CN" dirty="0">
                <a:solidFill>
                  <a:schemeClr val="bg1"/>
                </a:solidFill>
                <a:latin typeface="黑体" panose="02010609060101010101" pitchFamily="49" charset="-122"/>
                <a:ea typeface="黑体" panose="02010609060101010101" pitchFamily="49" charset="-122"/>
              </a:rPr>
              <a:t>15.6%</a:t>
            </a: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中山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6.9%</a:t>
            </a: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惠州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6.4%</a:t>
            </a: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珠海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4.2%</a:t>
            </a: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佛山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3.6%</a:t>
            </a: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云</a:t>
            </a:r>
            <a:r>
              <a:rPr lang="zh-CN" altLang="en-US" dirty="0">
                <a:solidFill>
                  <a:schemeClr val="bg1"/>
                </a:solidFill>
                <a:latin typeface="黑体" panose="02010609060101010101" pitchFamily="49" charset="-122"/>
                <a:ea typeface="黑体" panose="02010609060101010101" pitchFamily="49" charset="-122"/>
              </a:rPr>
              <a:t>浮	</a:t>
            </a:r>
            <a:r>
              <a:rPr lang="en-US" altLang="zh-CN" dirty="0">
                <a:solidFill>
                  <a:schemeClr val="bg1"/>
                </a:solidFill>
                <a:latin typeface="黑体" panose="02010609060101010101" pitchFamily="49" charset="-122"/>
                <a:ea typeface="黑体" panose="02010609060101010101" pitchFamily="49" charset="-122"/>
              </a:rPr>
              <a:t>2.9%</a:t>
            </a: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韶关</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2.4%</a:t>
            </a: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河源</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1.2%</a:t>
            </a:r>
          </a:p>
        </p:txBody>
      </p:sp>
      <p:pic>
        <p:nvPicPr>
          <p:cNvPr id="2" name="图片 1"/>
          <p:cNvPicPr>
            <a:picLocks noChangeAspect="1"/>
          </p:cNvPicPr>
          <p:nvPr/>
        </p:nvPicPr>
        <p:blipFill>
          <a:blip r:embed="rId4"/>
          <a:stretch>
            <a:fillRect/>
          </a:stretch>
        </p:blipFill>
        <p:spPr>
          <a:xfrm>
            <a:off x="208915" y="2603500"/>
            <a:ext cx="4048125" cy="3023870"/>
          </a:xfrm>
          <a:prstGeom prst="rect">
            <a:avLst/>
          </a:prstGeom>
        </p:spPr>
      </p:pic>
      <p:pic>
        <p:nvPicPr>
          <p:cNvPr id="8" name="图片 7"/>
          <p:cNvPicPr>
            <a:picLocks noChangeAspect="1"/>
          </p:cNvPicPr>
          <p:nvPr/>
        </p:nvPicPr>
        <p:blipFill>
          <a:blip r:embed="rId5"/>
          <a:stretch>
            <a:fillRect/>
          </a:stretch>
        </p:blipFill>
        <p:spPr>
          <a:xfrm>
            <a:off x="6060440" y="2651760"/>
            <a:ext cx="4170045" cy="292798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1.2</a:t>
            </a:r>
            <a:r>
              <a:rPr lang="zh-CN" altLang="en-US" sz="2800" dirty="0">
                <a:solidFill>
                  <a:schemeClr val="tx1"/>
                </a:solidFill>
                <a:latin typeface="黑体" panose="02010609060101010101" pitchFamily="49" charset="-122"/>
                <a:ea typeface="黑体" panose="02010609060101010101" pitchFamily="49" charset="-122"/>
              </a:rPr>
              <a:t>：国内一日游游客</a:t>
            </a:r>
            <a:r>
              <a:rPr lang="zh-CN" altLang="en-US" sz="2800" dirty="0" smtClean="0">
                <a:solidFill>
                  <a:schemeClr val="tx1"/>
                </a:solidFill>
                <a:latin typeface="黑体" panose="02010609060101010101" pitchFamily="49" charset="-122"/>
                <a:ea typeface="黑体" panose="02010609060101010101" pitchFamily="49" charset="-122"/>
              </a:rPr>
              <a:t>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969473"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深圳</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出发</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一日游游客</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19.0%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65.8%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11.8%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出行交通工具</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以火车、汽车为主。</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2894618" y="2596736"/>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610257" y="2596736"/>
            <a:ext cx="1148668" cy="1211781"/>
          </a:xfrm>
          <a:prstGeom prst="rect">
            <a:avLst/>
          </a:prstGeom>
          <a:noFill/>
          <a:ln w="9525">
            <a:noFill/>
            <a:miter lim="800000"/>
            <a:headEnd/>
            <a:tailEnd/>
          </a:ln>
        </p:spPr>
      </p:pic>
      <p:sp>
        <p:nvSpPr>
          <p:cNvPr id="11" name="文本框 10"/>
          <p:cNvSpPr txBox="1"/>
          <p:nvPr/>
        </p:nvSpPr>
        <p:spPr>
          <a:xfrm>
            <a:off x="1758925" y="3202626"/>
            <a:ext cx="1027756" cy="461665"/>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31%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4315318" y="3202626"/>
            <a:ext cx="1027756" cy="461665"/>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69% </a:t>
            </a:r>
            <a:endParaRPr lang="zh-CN" altLang="en-US" sz="2400" dirty="0">
              <a:solidFill>
                <a:schemeClr val="bg1"/>
              </a:solidFill>
              <a:latin typeface="黑体" panose="02010609060101010101" pitchFamily="49" charset="-122"/>
              <a:ea typeface="黑体" panose="02010609060101010101" pitchFamily="49" charset="-122"/>
            </a:endParaRPr>
          </a:p>
        </p:txBody>
      </p:sp>
      <p:graphicFrame>
        <p:nvGraphicFramePr>
          <p:cNvPr id="18" name="图表 17"/>
          <p:cNvGraphicFramePr/>
          <p:nvPr/>
        </p:nvGraphicFramePr>
        <p:xfrm>
          <a:off x="5893639" y="2455872"/>
          <a:ext cx="5691280" cy="3774928"/>
        </p:xfrm>
        <a:graphic>
          <a:graphicData uri="http://schemas.openxmlformats.org/drawingml/2006/chart">
            <c:chart xmlns:c="http://schemas.openxmlformats.org/drawingml/2006/chart" xmlns:r="http://schemas.openxmlformats.org/officeDocument/2006/relationships" r:id="rId4"/>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26</a:t>
            </a:fld>
            <a:endParaRPr lang="zh-CN" altLang="en-US" dirty="0"/>
          </a:p>
        </p:txBody>
      </p:sp>
      <p:pic>
        <p:nvPicPr>
          <p:cNvPr id="19" name="图片 18"/>
          <p:cNvPicPr>
            <a:picLocks noChangeAspect="1"/>
          </p:cNvPicPr>
          <p:nvPr/>
        </p:nvPicPr>
        <p:blipFill>
          <a:blip r:embed="rId5"/>
          <a:stretch>
            <a:fillRect/>
          </a:stretch>
        </p:blipFill>
        <p:spPr>
          <a:xfrm>
            <a:off x="10367319" y="62776"/>
            <a:ext cx="833521" cy="763300"/>
          </a:xfrm>
          <a:prstGeom prst="rect">
            <a:avLst/>
          </a:prstGeom>
        </p:spPr>
      </p:pic>
      <p:pic>
        <p:nvPicPr>
          <p:cNvPr id="23" name="图片 22"/>
          <p:cNvPicPr>
            <a:picLocks noChangeAspect="1"/>
          </p:cNvPicPr>
          <p:nvPr/>
        </p:nvPicPr>
        <p:blipFill>
          <a:blip r:embed="rId6"/>
          <a:stretch>
            <a:fillRect/>
          </a:stretch>
        </p:blipFill>
        <p:spPr>
          <a:xfrm>
            <a:off x="11200841" y="62776"/>
            <a:ext cx="890522" cy="761206"/>
          </a:xfrm>
          <a:prstGeom prst="rect">
            <a:avLst/>
          </a:prstGeom>
        </p:spPr>
      </p:pic>
      <p:pic>
        <p:nvPicPr>
          <p:cNvPr id="15" name="图片 14"/>
          <p:cNvPicPr>
            <a:picLocks noChangeAspect="1"/>
          </p:cNvPicPr>
          <p:nvPr/>
        </p:nvPicPr>
        <p:blipFill>
          <a:blip r:embed="rId7"/>
          <a:stretch>
            <a:fillRect/>
          </a:stretch>
        </p:blipFill>
        <p:spPr>
          <a:xfrm>
            <a:off x="1239088" y="4037489"/>
            <a:ext cx="1013170" cy="668705"/>
          </a:xfrm>
          <a:prstGeom prst="rect">
            <a:avLst/>
          </a:prstGeom>
        </p:spPr>
      </p:pic>
      <p:pic>
        <p:nvPicPr>
          <p:cNvPr id="17" name="图片 16"/>
          <p:cNvPicPr>
            <a:picLocks noChangeAspect="1"/>
          </p:cNvPicPr>
          <p:nvPr/>
        </p:nvPicPr>
        <p:blipFill>
          <a:blip r:embed="rId8"/>
          <a:stretch>
            <a:fillRect/>
          </a:stretch>
        </p:blipFill>
        <p:spPr>
          <a:xfrm>
            <a:off x="1239088" y="4816015"/>
            <a:ext cx="1013169" cy="680235"/>
          </a:xfrm>
          <a:prstGeom prst="rect">
            <a:avLst/>
          </a:prstGeom>
        </p:spPr>
      </p:pic>
      <p:pic>
        <p:nvPicPr>
          <p:cNvPr id="20" name="图片 19"/>
          <p:cNvPicPr>
            <a:picLocks noChangeAspect="1"/>
          </p:cNvPicPr>
          <p:nvPr/>
        </p:nvPicPr>
        <p:blipFill>
          <a:blip r:embed="rId9"/>
          <a:stretch>
            <a:fillRect/>
          </a:stretch>
        </p:blipFill>
        <p:spPr>
          <a:xfrm>
            <a:off x="1239088" y="5614381"/>
            <a:ext cx="1013169" cy="680235"/>
          </a:xfrm>
          <a:prstGeom prst="rect">
            <a:avLst/>
          </a:prstGeom>
        </p:spPr>
      </p:pic>
      <p:sp>
        <p:nvSpPr>
          <p:cNvPr id="21" name="文本框 20"/>
          <p:cNvSpPr txBox="1"/>
          <p:nvPr/>
        </p:nvSpPr>
        <p:spPr>
          <a:xfrm>
            <a:off x="2489116" y="4091141"/>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汽车</a:t>
            </a:r>
            <a:r>
              <a:rPr lang="en-US" altLang="zh-CN" sz="2000" dirty="0" smtClean="0">
                <a:solidFill>
                  <a:schemeClr val="bg1"/>
                </a:solidFill>
                <a:latin typeface="黑体" panose="02010609060101010101" pitchFamily="49" charset="-122"/>
                <a:ea typeface="黑体" panose="02010609060101010101" pitchFamily="49" charset="-122"/>
              </a:rPr>
              <a:t>18.5%</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2" name="文本框 21"/>
          <p:cNvSpPr txBox="1"/>
          <p:nvPr/>
        </p:nvSpPr>
        <p:spPr>
          <a:xfrm>
            <a:off x="2489116" y="4956077"/>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飞机</a:t>
            </a:r>
            <a:r>
              <a:rPr lang="en-US" altLang="zh-CN" sz="2000" dirty="0" smtClean="0">
                <a:solidFill>
                  <a:schemeClr val="bg1"/>
                </a:solidFill>
                <a:latin typeface="黑体" panose="02010609060101010101" pitchFamily="49" charset="-122"/>
                <a:ea typeface="黑体" panose="02010609060101010101" pitchFamily="49" charset="-122"/>
              </a:rPr>
              <a:t>2.0%</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4" name="文本框 23"/>
          <p:cNvSpPr txBox="1"/>
          <p:nvPr/>
        </p:nvSpPr>
        <p:spPr>
          <a:xfrm>
            <a:off x="2489116" y="5754443"/>
            <a:ext cx="1918224"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火车</a:t>
            </a:r>
            <a:r>
              <a:rPr lang="en-US" altLang="zh-CN" sz="2000" dirty="0" smtClean="0">
                <a:solidFill>
                  <a:schemeClr val="bg1"/>
                </a:solidFill>
                <a:latin typeface="黑体" panose="02010609060101010101" pitchFamily="49" charset="-122"/>
                <a:ea typeface="黑体" panose="02010609060101010101" pitchFamily="49" charset="-122"/>
              </a:rPr>
              <a:t>79.5%</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5" name="文本框 24"/>
          <p:cNvSpPr txBox="1"/>
          <p:nvPr/>
        </p:nvSpPr>
        <p:spPr>
          <a:xfrm>
            <a:off x="1093304" y="6400412"/>
            <a:ext cx="4505740" cy="276999"/>
          </a:xfrm>
          <a:prstGeom prst="rect">
            <a:avLst/>
          </a:prstGeom>
          <a:noFill/>
        </p:spPr>
        <p:txBody>
          <a:bodyPr wrap="square" rtlCol="0">
            <a:spAutoFit/>
          </a:bodyPr>
          <a:lstStyle/>
          <a:p>
            <a:r>
              <a:rPr lang="zh-CN" altLang="en-US" sz="1200" dirty="0">
                <a:solidFill>
                  <a:schemeClr val="bg1">
                    <a:lumMod val="95000"/>
                  </a:schemeClr>
                </a:solidFill>
                <a:latin typeface="黑体" panose="02010609060101010101" pitchFamily="49" charset="-122"/>
                <a:ea typeface="黑体" panose="02010609060101010101" pitchFamily="49" charset="-122"/>
              </a:rPr>
              <a:t>注：出行交通工具抽样出行省内用户，省外用户无数据</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2.1</a:t>
            </a:r>
            <a:r>
              <a:rPr lang="zh-CN" altLang="en-US" sz="2800" dirty="0">
                <a:solidFill>
                  <a:schemeClr val="tx1"/>
                </a:solidFill>
                <a:latin typeface="黑体" panose="02010609060101010101" pitchFamily="49" charset="-122"/>
                <a:ea typeface="黑体" panose="02010609060101010101" pitchFamily="49" charset="-122"/>
              </a:rPr>
              <a:t>：国内过夜游游客目的地分析</a:t>
            </a:r>
          </a:p>
        </p:txBody>
      </p:sp>
      <p:sp>
        <p:nvSpPr>
          <p:cNvPr id="12" name="矩形 11"/>
          <p:cNvSpPr/>
          <p:nvPr/>
        </p:nvSpPr>
        <p:spPr>
          <a:xfrm>
            <a:off x="544924" y="803427"/>
            <a:ext cx="11099632"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从深圳出发在国内停留过夜的游客目的地以湖南、广东、广西、湖北</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、四川为主</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，从深圳出发在广东省内停留过夜的游客目的地以东莞、广州、中山、佛山</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、珠海为主</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a:xfrm>
            <a:off x="8610600" y="6373495"/>
            <a:ext cx="2743200" cy="365125"/>
          </a:xfrm>
        </p:spPr>
        <p:txBody>
          <a:bodyPr/>
          <a:lstStyle/>
          <a:p>
            <a:fld id="{091724DE-F2C0-4355-A5F3-6327789F68F2}" type="slidenum">
              <a:rPr lang="zh-CN" altLang="en-US" smtClean="0"/>
              <a:t>27</a:t>
            </a:fld>
            <a:endParaRPr lang="zh-CN" altLang="en-US" dirty="0"/>
          </a:p>
        </p:txBody>
      </p:sp>
      <p:pic>
        <p:nvPicPr>
          <p:cNvPr id="13" name="图片 12"/>
          <p:cNvPicPr>
            <a:picLocks noChangeAspect="1"/>
          </p:cNvPicPr>
          <p:nvPr/>
        </p:nvPicPr>
        <p:blipFill>
          <a:blip r:embed="rId2"/>
          <a:stretch>
            <a:fillRect/>
          </a:stretch>
        </p:blipFill>
        <p:spPr>
          <a:xfrm>
            <a:off x="10367319" y="62776"/>
            <a:ext cx="833521" cy="763300"/>
          </a:xfrm>
          <a:prstGeom prst="rect">
            <a:avLst/>
          </a:prstGeom>
        </p:spPr>
      </p:pic>
      <p:pic>
        <p:nvPicPr>
          <p:cNvPr id="14" name="图片 13"/>
          <p:cNvPicPr>
            <a:picLocks noChangeAspect="1"/>
          </p:cNvPicPr>
          <p:nvPr/>
        </p:nvPicPr>
        <p:blipFill>
          <a:blip r:embed="rId3"/>
          <a:stretch>
            <a:fillRect/>
          </a:stretch>
        </p:blipFill>
        <p:spPr>
          <a:xfrm>
            <a:off x="11200841" y="62776"/>
            <a:ext cx="890522" cy="761206"/>
          </a:xfrm>
          <a:prstGeom prst="rect">
            <a:avLst/>
          </a:prstGeom>
        </p:spPr>
      </p:pic>
      <p:sp>
        <p:nvSpPr>
          <p:cNvPr id="5" name="矩形 4"/>
          <p:cNvSpPr/>
          <p:nvPr/>
        </p:nvSpPr>
        <p:spPr>
          <a:xfrm>
            <a:off x="4215130" y="2652841"/>
            <a:ext cx="1861930"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湖南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21.0%</a:t>
            </a: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广东</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13.1%</a:t>
            </a: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广西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10.5%</a:t>
            </a: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湖北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7.2%</a:t>
            </a: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四川</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6.5%</a:t>
            </a: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河南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6.5%</a:t>
            </a: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江西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5.2%</a:t>
            </a: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贵州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4.2%</a:t>
            </a: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重庆</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3.8%</a:t>
            </a: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福建</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2.7%</a:t>
            </a:r>
          </a:p>
        </p:txBody>
      </p:sp>
      <p:sp>
        <p:nvSpPr>
          <p:cNvPr id="10" name="矩形 9"/>
          <p:cNvSpPr/>
          <p:nvPr/>
        </p:nvSpPr>
        <p:spPr>
          <a:xfrm>
            <a:off x="10245316" y="2652841"/>
            <a:ext cx="1798177"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东莞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31.5%</a:t>
            </a: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广州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12.6%</a:t>
            </a: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中山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11.6%</a:t>
            </a: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佛山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8.5%</a:t>
            </a: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珠海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8.5%</a:t>
            </a: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韶关</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3.9%</a:t>
            </a: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清</a:t>
            </a:r>
            <a:r>
              <a:rPr lang="zh-CN" altLang="en-US" dirty="0">
                <a:solidFill>
                  <a:schemeClr val="bg1"/>
                </a:solidFill>
                <a:latin typeface="黑体" panose="02010609060101010101" pitchFamily="49" charset="-122"/>
                <a:ea typeface="黑体" panose="02010609060101010101" pitchFamily="49" charset="-122"/>
              </a:rPr>
              <a:t>远	</a:t>
            </a:r>
            <a:r>
              <a:rPr lang="en-US" altLang="zh-CN" dirty="0">
                <a:solidFill>
                  <a:schemeClr val="bg1"/>
                </a:solidFill>
                <a:latin typeface="黑体" panose="02010609060101010101" pitchFamily="49" charset="-122"/>
                <a:ea typeface="黑体" panose="02010609060101010101" pitchFamily="49" charset="-122"/>
              </a:rPr>
              <a:t>3.8%</a:t>
            </a: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云</a:t>
            </a:r>
            <a:r>
              <a:rPr lang="zh-CN" altLang="en-US" dirty="0">
                <a:solidFill>
                  <a:schemeClr val="bg1"/>
                </a:solidFill>
                <a:latin typeface="黑体" panose="02010609060101010101" pitchFamily="49" charset="-122"/>
                <a:ea typeface="黑体" panose="02010609060101010101" pitchFamily="49" charset="-122"/>
              </a:rPr>
              <a:t>浮	</a:t>
            </a:r>
            <a:r>
              <a:rPr lang="en-US" altLang="zh-CN" dirty="0">
                <a:solidFill>
                  <a:schemeClr val="bg1"/>
                </a:solidFill>
                <a:latin typeface="黑体" panose="02010609060101010101" pitchFamily="49" charset="-122"/>
                <a:ea typeface="黑体" panose="02010609060101010101" pitchFamily="49" charset="-122"/>
              </a:rPr>
              <a:t>3.0%</a:t>
            </a: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惠州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2.6%</a:t>
            </a: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梅</a:t>
            </a:r>
            <a:r>
              <a:rPr lang="zh-CN" altLang="en-US" dirty="0">
                <a:solidFill>
                  <a:schemeClr val="bg1"/>
                </a:solidFill>
                <a:latin typeface="黑体" panose="02010609060101010101" pitchFamily="49" charset="-122"/>
                <a:ea typeface="黑体" panose="02010609060101010101" pitchFamily="49" charset="-122"/>
              </a:rPr>
              <a:t>州	</a:t>
            </a:r>
            <a:r>
              <a:rPr lang="en-US" altLang="zh-CN" dirty="0">
                <a:solidFill>
                  <a:schemeClr val="bg1"/>
                </a:solidFill>
                <a:latin typeface="黑体" panose="02010609060101010101" pitchFamily="49" charset="-122"/>
                <a:ea typeface="黑体" panose="02010609060101010101" pitchFamily="49" charset="-122"/>
              </a:rPr>
              <a:t>2.5%</a:t>
            </a:r>
          </a:p>
        </p:txBody>
      </p:sp>
      <p:pic>
        <p:nvPicPr>
          <p:cNvPr id="2" name="图片 1"/>
          <p:cNvPicPr>
            <a:picLocks noChangeAspect="1"/>
          </p:cNvPicPr>
          <p:nvPr/>
        </p:nvPicPr>
        <p:blipFill>
          <a:blip r:embed="rId4"/>
          <a:stretch>
            <a:fillRect/>
          </a:stretch>
        </p:blipFill>
        <p:spPr>
          <a:xfrm>
            <a:off x="235585" y="2702560"/>
            <a:ext cx="3867785" cy="2813050"/>
          </a:xfrm>
          <a:prstGeom prst="rect">
            <a:avLst/>
          </a:prstGeom>
        </p:spPr>
      </p:pic>
      <p:pic>
        <p:nvPicPr>
          <p:cNvPr id="8" name="图片 7"/>
          <p:cNvPicPr>
            <a:picLocks noChangeAspect="1"/>
          </p:cNvPicPr>
          <p:nvPr/>
        </p:nvPicPr>
        <p:blipFill>
          <a:blip r:embed="rId5"/>
          <a:stretch>
            <a:fillRect/>
          </a:stretch>
        </p:blipFill>
        <p:spPr>
          <a:xfrm>
            <a:off x="5923915" y="2714625"/>
            <a:ext cx="4321175" cy="280098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9" y="-31109"/>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2.2</a:t>
            </a:r>
            <a:r>
              <a:rPr lang="zh-CN" altLang="en-US" sz="2800" dirty="0">
                <a:solidFill>
                  <a:schemeClr val="tx1"/>
                </a:solidFill>
                <a:latin typeface="黑体" panose="02010609060101010101" pitchFamily="49" charset="-122"/>
                <a:ea typeface="黑体" panose="02010609060101010101" pitchFamily="49" charset="-122"/>
              </a:rPr>
              <a:t>：国内过夜游游客停留天数分析</a:t>
            </a:r>
          </a:p>
        </p:txBody>
      </p:sp>
      <p:sp>
        <p:nvSpPr>
          <p:cNvPr id="7" name="矩形 6"/>
          <p:cNvSpPr/>
          <p:nvPr/>
        </p:nvSpPr>
        <p:spPr>
          <a:xfrm>
            <a:off x="597005" y="751620"/>
            <a:ext cx="1085944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在国内过夜游客停留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49.5%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15.7%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16.7%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12.1%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天以上占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，过夜游游客以湖南、广东、广西、湖北较多。</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30" name="表格 29"/>
          <p:cNvGraphicFramePr>
            <a:graphicFrameLocks noGrp="1"/>
          </p:cNvGraphicFramePr>
          <p:nvPr/>
        </p:nvGraphicFramePr>
        <p:xfrm>
          <a:off x="6301409" y="2547791"/>
          <a:ext cx="5637554" cy="3762174"/>
        </p:xfrm>
        <a:graphic>
          <a:graphicData uri="http://schemas.openxmlformats.org/drawingml/2006/table">
            <a:tbl>
              <a:tblPr firstRow="1" bandRow="1">
                <a:tableStyleId>{7DF18680-E054-41AD-8BC1-D1AEF772440D}</a:tableStyleId>
              </a:tblPr>
              <a:tblGrid>
                <a:gridCol w="1278166"/>
                <a:gridCol w="4359388"/>
              </a:tblGrid>
              <a:tr h="627029">
                <a:tc>
                  <a:txBody>
                    <a:bodyPr/>
                    <a:lstStyle/>
                    <a:p>
                      <a:r>
                        <a:rPr lang="zh-CN" altLang="en-US" dirty="0">
                          <a:latin typeface="黑体" panose="02010609060101010101" pitchFamily="49" charset="-122"/>
                          <a:ea typeface="黑体" panose="02010609060101010101" pitchFamily="49" charset="-122"/>
                        </a:rPr>
                        <a:t>停留天数</a:t>
                      </a:r>
                    </a:p>
                  </a:txBody>
                  <a:tcPr anchor="ctr"/>
                </a:tc>
                <a:tc>
                  <a:txBody>
                    <a:bodyPr/>
                    <a:lstStyle/>
                    <a:p>
                      <a:pPr algn="ctr"/>
                      <a:r>
                        <a:rPr lang="zh-CN" altLang="en-US" dirty="0" smtClean="0">
                          <a:latin typeface="黑体" panose="02010609060101010101" pitchFamily="49" charset="-122"/>
                          <a:ea typeface="黑体" panose="02010609060101010101" pitchFamily="49" charset="-122"/>
                        </a:rPr>
                        <a:t>主要去向</a:t>
                      </a:r>
                      <a:r>
                        <a:rPr lang="zh-CN" altLang="en-US" dirty="0">
                          <a:latin typeface="黑体" panose="02010609060101010101" pitchFamily="49" charset="-122"/>
                          <a:ea typeface="黑体" panose="02010609060101010101" pitchFamily="49" charset="-122"/>
                        </a:rPr>
                        <a:t>省份</a:t>
                      </a:r>
                    </a:p>
                  </a:txBody>
                  <a:tcPr anchor="ctr"/>
                </a:tc>
              </a:tr>
              <a:tr h="627029">
                <a:tc>
                  <a:txBody>
                    <a:bodyPr/>
                    <a:lstStyle/>
                    <a:p>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天</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24%</a:t>
                      </a:r>
                      <a:r>
                        <a:rPr lang="zh-CN" altLang="en-US" dirty="0">
                          <a:latin typeface="黑体" panose="02010609060101010101" pitchFamily="49" charset="-122"/>
                          <a:ea typeface="黑体" panose="02010609060101010101" pitchFamily="49" charset="-122"/>
                        </a:rPr>
                        <a:t>、广西</a:t>
                      </a:r>
                      <a:r>
                        <a:rPr lang="en-US" altLang="zh-CN" dirty="0" smtClean="0">
                          <a:latin typeface="黑体" panose="02010609060101010101" pitchFamily="49" charset="-122"/>
                          <a:ea typeface="黑体" panose="02010609060101010101" pitchFamily="49" charset="-122"/>
                        </a:rPr>
                        <a:t>11%</a:t>
                      </a:r>
                      <a:r>
                        <a:rPr lang="zh-CN" altLang="en-US"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8%</a:t>
                      </a:r>
                      <a:r>
                        <a:rPr lang="zh-CN" altLang="en-US" dirty="0" smtClean="0">
                          <a:latin typeface="黑体" panose="02010609060101010101" pitchFamily="49" charset="-122"/>
                          <a:ea typeface="黑体" panose="02010609060101010101" pitchFamily="49" charset="-122"/>
                        </a:rPr>
                        <a:t>、河南</a:t>
                      </a:r>
                      <a:r>
                        <a:rPr lang="en-US" altLang="zh-CN" dirty="0" smtClean="0">
                          <a:latin typeface="黑体" panose="02010609060101010101" pitchFamily="49" charset="-122"/>
                          <a:ea typeface="黑体" panose="02010609060101010101" pitchFamily="49" charset="-122"/>
                        </a:rPr>
                        <a:t>7%</a:t>
                      </a:r>
                      <a:endParaRPr lang="en-US" altLang="zh-CN" dirty="0">
                        <a:latin typeface="黑体" panose="02010609060101010101" pitchFamily="49" charset="-122"/>
                        <a:ea typeface="黑体" panose="02010609060101010101" pitchFamily="49" charset="-122"/>
                      </a:endParaRPr>
                    </a:p>
                  </a:txBody>
                  <a:tcPr anchor="ctr"/>
                </a:tc>
              </a:tr>
              <a:tr h="627029">
                <a:tc>
                  <a:txBody>
                    <a:bodyPr/>
                    <a:lstStyle/>
                    <a:p>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天</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21%</a:t>
                      </a:r>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12%</a:t>
                      </a:r>
                      <a:r>
                        <a:rPr lang="zh-CN" altLang="en-US" dirty="0" smtClean="0">
                          <a:latin typeface="黑体" panose="02010609060101010101" pitchFamily="49" charset="-122"/>
                          <a:ea typeface="黑体" panose="02010609060101010101" pitchFamily="49" charset="-122"/>
                        </a:rPr>
                        <a:t>、广西</a:t>
                      </a:r>
                      <a:r>
                        <a:rPr lang="en-US" altLang="zh-CN" dirty="0" smtClean="0">
                          <a:latin typeface="黑体" panose="02010609060101010101" pitchFamily="49" charset="-122"/>
                          <a:ea typeface="黑体" panose="02010609060101010101" pitchFamily="49" charset="-122"/>
                        </a:rPr>
                        <a:t>11%</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7%</a:t>
                      </a:r>
                      <a:endParaRPr lang="en-US" altLang="zh-CN" dirty="0">
                        <a:latin typeface="黑体" panose="02010609060101010101" pitchFamily="49" charset="-122"/>
                        <a:ea typeface="黑体" panose="02010609060101010101" pitchFamily="49" charset="-122"/>
                      </a:endParaRPr>
                    </a:p>
                  </a:txBody>
                  <a:tcPr anchor="ctr"/>
                </a:tc>
              </a:tr>
              <a:tr h="627029">
                <a:tc>
                  <a:txBody>
                    <a:bodyPr/>
                    <a:lstStyle/>
                    <a:p>
                      <a:r>
                        <a:rPr lang="en-US" altLang="zh-CN" dirty="0">
                          <a:latin typeface="黑体" panose="02010609060101010101" pitchFamily="49" charset="-122"/>
                          <a:ea typeface="黑体" panose="02010609060101010101" pitchFamily="49" charset="-122"/>
                        </a:rPr>
                        <a:t>4-6</a:t>
                      </a:r>
                      <a:r>
                        <a:rPr lang="zh-CN" altLang="en-US" dirty="0">
                          <a:latin typeface="黑体" panose="02010609060101010101" pitchFamily="49" charset="-122"/>
                          <a:ea typeface="黑体" panose="02010609060101010101" pitchFamily="49" charset="-122"/>
                        </a:rPr>
                        <a:t>天</a:t>
                      </a:r>
                    </a:p>
                  </a:txBody>
                  <a:tcPr anchor="ctr"/>
                </a:tc>
                <a:tc>
                  <a:txBody>
                    <a:bodyPr/>
                    <a:lstStyle/>
                    <a:p>
                      <a:r>
                        <a:rPr lang="zh-CN" altLang="en-US" dirty="0" smtClean="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20%</a:t>
                      </a:r>
                      <a:r>
                        <a:rPr lang="zh-CN" altLang="en-US" dirty="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13%</a:t>
                      </a:r>
                      <a:r>
                        <a:rPr lang="zh-CN" altLang="en-US" dirty="0">
                          <a:latin typeface="黑体" panose="02010609060101010101" pitchFamily="49" charset="-122"/>
                          <a:ea typeface="黑体" panose="02010609060101010101" pitchFamily="49" charset="-122"/>
                        </a:rPr>
                        <a:t>、广西</a:t>
                      </a:r>
                      <a:r>
                        <a:rPr lang="en-US" altLang="zh-CN" dirty="0" smtClean="0">
                          <a:latin typeface="黑体" panose="02010609060101010101" pitchFamily="49" charset="-122"/>
                          <a:ea typeface="黑体" panose="02010609060101010101" pitchFamily="49" charset="-122"/>
                        </a:rPr>
                        <a:t>11%</a:t>
                      </a:r>
                      <a:r>
                        <a:rPr lang="zh-CN" altLang="en-US" dirty="0" smtClean="0">
                          <a:latin typeface="黑体" panose="02010609060101010101" pitchFamily="49" charset="-122"/>
                          <a:ea typeface="黑体" panose="02010609060101010101" pitchFamily="49" charset="-122"/>
                        </a:rPr>
                        <a:t>、湖北</a:t>
                      </a:r>
                      <a:r>
                        <a:rPr lang="en-US" altLang="zh-CN" dirty="0" smtClean="0">
                          <a:latin typeface="黑体" panose="02010609060101010101" pitchFamily="49" charset="-122"/>
                          <a:ea typeface="黑体" panose="02010609060101010101" pitchFamily="49" charset="-122"/>
                        </a:rPr>
                        <a:t>7%</a:t>
                      </a:r>
                      <a:endParaRPr lang="en-US" altLang="zh-CN" dirty="0">
                        <a:latin typeface="黑体" panose="02010609060101010101" pitchFamily="49" charset="-122"/>
                        <a:ea typeface="黑体" panose="02010609060101010101" pitchFamily="49" charset="-122"/>
                      </a:endParaRPr>
                    </a:p>
                  </a:txBody>
                  <a:tcPr anchor="ctr"/>
                </a:tc>
              </a:tr>
              <a:tr h="627029">
                <a:tc>
                  <a:txBody>
                    <a:bodyPr/>
                    <a:lstStyle/>
                    <a:p>
                      <a:r>
                        <a:rPr lang="en-US" altLang="zh-CN" dirty="0">
                          <a:latin typeface="黑体" panose="02010609060101010101" pitchFamily="49" charset="-122"/>
                          <a:ea typeface="黑体" panose="02010609060101010101" pitchFamily="49" charset="-122"/>
                        </a:rPr>
                        <a:t>7-15</a:t>
                      </a:r>
                      <a:r>
                        <a:rPr lang="zh-CN" altLang="en-US" dirty="0">
                          <a:latin typeface="黑体" panose="02010609060101010101" pitchFamily="49" charset="-122"/>
                          <a:ea typeface="黑体" panose="02010609060101010101" pitchFamily="49" charset="-122"/>
                        </a:rPr>
                        <a:t>天</a:t>
                      </a:r>
                    </a:p>
                  </a:txBody>
                  <a:tcPr anchor="ctr"/>
                </a:tc>
                <a:tc>
                  <a:txBody>
                    <a:bodyPr/>
                    <a:lstStyle/>
                    <a:p>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20%</a:t>
                      </a:r>
                      <a:r>
                        <a:rPr lang="zh-CN" altLang="en-US" dirty="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18%</a:t>
                      </a:r>
                      <a:r>
                        <a:rPr lang="zh-CN" altLang="en-US"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广西</a:t>
                      </a:r>
                      <a:r>
                        <a:rPr lang="en-US" altLang="zh-CN" dirty="0" smtClean="0">
                          <a:latin typeface="黑体" panose="02010609060101010101" pitchFamily="49" charset="-122"/>
                          <a:ea typeface="黑体" panose="02010609060101010101" pitchFamily="49" charset="-122"/>
                        </a:rPr>
                        <a:t>9%</a:t>
                      </a:r>
                      <a:r>
                        <a:rPr lang="zh-CN" altLang="en-US" dirty="0" smtClean="0">
                          <a:latin typeface="黑体" panose="02010609060101010101" pitchFamily="49" charset="-122"/>
                          <a:ea typeface="黑体" panose="02010609060101010101" pitchFamily="49" charset="-122"/>
                        </a:rPr>
                        <a:t>、四川</a:t>
                      </a:r>
                      <a:r>
                        <a:rPr lang="en-US" altLang="zh-CN" dirty="0" smtClean="0">
                          <a:latin typeface="黑体" panose="02010609060101010101" pitchFamily="49" charset="-122"/>
                          <a:ea typeface="黑体" panose="02010609060101010101" pitchFamily="49" charset="-122"/>
                        </a:rPr>
                        <a:t>7</a:t>
                      </a:r>
                      <a:r>
                        <a:rPr lang="en-US" altLang="zh-CN"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a:txBody>
                  <a:tcPr anchor="ctr"/>
                </a:tc>
              </a:tr>
              <a:tr h="627029">
                <a:tc>
                  <a:txBody>
                    <a:bodyPr/>
                    <a:lstStyle/>
                    <a:p>
                      <a:r>
                        <a:rPr lang="en-US" altLang="zh-CN" dirty="0">
                          <a:latin typeface="黑体" panose="02010609060101010101" pitchFamily="49" charset="-122"/>
                          <a:ea typeface="黑体" panose="02010609060101010101" pitchFamily="49" charset="-122"/>
                        </a:rPr>
                        <a:t>15</a:t>
                      </a:r>
                      <a:r>
                        <a:rPr lang="zh-CN" altLang="en-US" dirty="0">
                          <a:latin typeface="黑体" panose="02010609060101010101" pitchFamily="49" charset="-122"/>
                          <a:ea typeface="黑体" panose="02010609060101010101" pitchFamily="49" charset="-122"/>
                        </a:rPr>
                        <a:t>天以上</a:t>
                      </a:r>
                    </a:p>
                  </a:txBody>
                  <a:tcPr anchor="ctr"/>
                </a:tc>
                <a:tc>
                  <a:txBody>
                    <a:bodyPr/>
                    <a:lstStyle/>
                    <a:p>
                      <a:r>
                        <a:rPr lang="zh-CN" altLang="en-US" dirty="0" smtClean="0">
                          <a:latin typeface="黑体" panose="02010609060101010101" pitchFamily="49" charset="-122"/>
                          <a:ea typeface="黑体" panose="02010609060101010101" pitchFamily="49" charset="-122"/>
                        </a:rPr>
                        <a:t>广东</a:t>
                      </a:r>
                      <a:r>
                        <a:rPr lang="en-US" altLang="zh-CN" dirty="0" smtClean="0">
                          <a:latin typeface="黑体" panose="02010609060101010101" pitchFamily="49" charset="-122"/>
                          <a:ea typeface="黑体" panose="02010609060101010101" pitchFamily="49" charset="-122"/>
                        </a:rPr>
                        <a:t>31%</a:t>
                      </a:r>
                      <a:r>
                        <a:rPr lang="zh-CN" altLang="en-US" dirty="0">
                          <a:latin typeface="黑体" panose="02010609060101010101" pitchFamily="49" charset="-122"/>
                          <a:ea typeface="黑体" panose="02010609060101010101" pitchFamily="49" charset="-122"/>
                        </a:rPr>
                        <a:t>、湖南</a:t>
                      </a:r>
                      <a:r>
                        <a:rPr lang="en-US" altLang="zh-CN" dirty="0" smtClean="0">
                          <a:latin typeface="黑体" panose="02010609060101010101" pitchFamily="49" charset="-122"/>
                          <a:ea typeface="黑体" panose="02010609060101010101" pitchFamily="49" charset="-122"/>
                        </a:rPr>
                        <a:t>14%</a:t>
                      </a:r>
                      <a:r>
                        <a:rPr lang="zh-CN" altLang="en-US" dirty="0" smtClean="0">
                          <a:latin typeface="黑体" panose="02010609060101010101" pitchFamily="49" charset="-122"/>
                          <a:ea typeface="黑体" panose="02010609060101010101" pitchFamily="49" charset="-122"/>
                        </a:rPr>
                        <a:t>、广西</a:t>
                      </a:r>
                      <a:r>
                        <a:rPr lang="en-US" altLang="zh-CN" dirty="0" smtClean="0">
                          <a:latin typeface="黑体" panose="02010609060101010101" pitchFamily="49" charset="-122"/>
                          <a:ea typeface="黑体" panose="02010609060101010101" pitchFamily="49" charset="-122"/>
                        </a:rPr>
                        <a:t>8%</a:t>
                      </a:r>
                      <a:r>
                        <a:rPr lang="zh-CN" altLang="en-US" dirty="0" smtClean="0">
                          <a:latin typeface="黑体" panose="02010609060101010101" pitchFamily="49" charset="-122"/>
                          <a:ea typeface="黑体" panose="02010609060101010101" pitchFamily="49" charset="-122"/>
                        </a:rPr>
                        <a:t>、重庆</a:t>
                      </a:r>
                      <a:r>
                        <a:rPr lang="en-US" altLang="zh-CN" dirty="0" smtClean="0">
                          <a:latin typeface="黑体" panose="02010609060101010101" pitchFamily="49" charset="-122"/>
                          <a:ea typeface="黑体" panose="02010609060101010101" pitchFamily="49" charset="-122"/>
                        </a:rPr>
                        <a:t>8%</a:t>
                      </a:r>
                      <a:endParaRPr lang="zh-CN" altLang="en-US" dirty="0">
                        <a:latin typeface="黑体" panose="02010609060101010101" pitchFamily="49" charset="-122"/>
                        <a:ea typeface="黑体" panose="02010609060101010101" pitchFamily="49" charset="-122"/>
                      </a:endParaRPr>
                    </a:p>
                  </a:txBody>
                  <a:tcPr anchor="ctr"/>
                </a:tc>
              </a:tr>
            </a:tbl>
          </a:graphicData>
        </a:graphic>
      </p:graphicFrame>
      <p:graphicFrame>
        <p:nvGraphicFramePr>
          <p:cNvPr id="8" name="图表 7"/>
          <p:cNvGraphicFramePr/>
          <p:nvPr/>
        </p:nvGraphicFramePr>
        <p:xfrm>
          <a:off x="488844" y="2552131"/>
          <a:ext cx="5640286" cy="3748623"/>
        </p:xfrm>
        <a:graphic>
          <a:graphicData uri="http://schemas.openxmlformats.org/drawingml/2006/chart">
            <c:chart xmlns:c="http://schemas.openxmlformats.org/drawingml/2006/chart" xmlns:r="http://schemas.openxmlformats.org/officeDocument/2006/relationships" r:id="rId3"/>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28</a:t>
            </a:fld>
            <a:endParaRPr lang="zh-CN" altLang="en-US" dirty="0"/>
          </a:p>
        </p:txBody>
      </p:sp>
      <p:pic>
        <p:nvPicPr>
          <p:cNvPr id="9" name="图片 8"/>
          <p:cNvPicPr>
            <a:picLocks noChangeAspect="1"/>
          </p:cNvPicPr>
          <p:nvPr/>
        </p:nvPicPr>
        <p:blipFill>
          <a:blip r:embed="rId4"/>
          <a:stretch>
            <a:fillRect/>
          </a:stretch>
        </p:blipFill>
        <p:spPr>
          <a:xfrm>
            <a:off x="10367319" y="62776"/>
            <a:ext cx="833521" cy="763300"/>
          </a:xfrm>
          <a:prstGeom prst="rect">
            <a:avLst/>
          </a:prstGeom>
        </p:spPr>
      </p:pic>
      <p:pic>
        <p:nvPicPr>
          <p:cNvPr id="10" name="图片 9"/>
          <p:cNvPicPr>
            <a:picLocks noChangeAspect="1"/>
          </p:cNvPicPr>
          <p:nvPr/>
        </p:nvPicPr>
        <p:blipFill>
          <a:blip r:embed="rId5"/>
          <a:stretch>
            <a:fillRect/>
          </a:stretch>
        </p:blipFill>
        <p:spPr>
          <a:xfrm>
            <a:off x="11200841" y="62776"/>
            <a:ext cx="890522" cy="76120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2.3</a:t>
            </a:r>
            <a:r>
              <a:rPr lang="zh-CN" altLang="en-US" sz="2800" dirty="0">
                <a:solidFill>
                  <a:schemeClr val="tx1"/>
                </a:solidFill>
                <a:latin typeface="黑体" panose="02010609060101010101" pitchFamily="49" charset="-122"/>
                <a:ea typeface="黑体" panose="02010609060101010101" pitchFamily="49" charset="-122"/>
              </a:rPr>
              <a:t>：国内过夜游游客</a:t>
            </a:r>
            <a:r>
              <a:rPr lang="zh-CN" altLang="en-US" sz="2800" dirty="0" smtClean="0">
                <a:solidFill>
                  <a:schemeClr val="tx1"/>
                </a:solidFill>
                <a:latin typeface="黑体" panose="02010609060101010101" pitchFamily="49" charset="-122"/>
                <a:ea typeface="黑体" panose="02010609060101010101" pitchFamily="49" charset="-122"/>
              </a:rPr>
              <a:t>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998647"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夜游游客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24.3%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60.9%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；出行工具以仍火车、汽车为主。</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2942781" y="2349814"/>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658420" y="2349814"/>
            <a:ext cx="1148668" cy="1211781"/>
          </a:xfrm>
          <a:prstGeom prst="rect">
            <a:avLst/>
          </a:prstGeom>
          <a:noFill/>
          <a:ln w="9525">
            <a:noFill/>
            <a:miter lim="800000"/>
            <a:headEnd/>
            <a:tailEnd/>
          </a:ln>
        </p:spPr>
      </p:pic>
      <p:sp>
        <p:nvSpPr>
          <p:cNvPr id="11" name="文本框 10"/>
          <p:cNvSpPr txBox="1"/>
          <p:nvPr/>
        </p:nvSpPr>
        <p:spPr>
          <a:xfrm>
            <a:off x="1807088" y="2955704"/>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33%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4363481" y="2955704"/>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67% </a:t>
            </a:r>
            <a:endParaRPr lang="zh-CN" altLang="en-US" sz="2400" dirty="0">
              <a:solidFill>
                <a:schemeClr val="bg1"/>
              </a:solidFill>
              <a:latin typeface="黑体" panose="02010609060101010101" pitchFamily="49" charset="-122"/>
              <a:ea typeface="黑体" panose="02010609060101010101" pitchFamily="49" charset="-122"/>
            </a:endParaRPr>
          </a:p>
        </p:txBody>
      </p:sp>
      <p:graphicFrame>
        <p:nvGraphicFramePr>
          <p:cNvPr id="18" name="图表 17"/>
          <p:cNvGraphicFramePr/>
          <p:nvPr/>
        </p:nvGraphicFramePr>
        <p:xfrm>
          <a:off x="5893639" y="2455872"/>
          <a:ext cx="5691280" cy="3774928"/>
        </p:xfrm>
        <a:graphic>
          <a:graphicData uri="http://schemas.openxmlformats.org/drawingml/2006/chart">
            <c:chart xmlns:c="http://schemas.openxmlformats.org/drawingml/2006/chart" xmlns:r="http://schemas.openxmlformats.org/officeDocument/2006/relationships" r:id="rId4"/>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29</a:t>
            </a:fld>
            <a:endParaRPr lang="zh-CN" altLang="en-US" dirty="0"/>
          </a:p>
        </p:txBody>
      </p:sp>
      <p:pic>
        <p:nvPicPr>
          <p:cNvPr id="19" name="图片 18"/>
          <p:cNvPicPr>
            <a:picLocks noChangeAspect="1"/>
          </p:cNvPicPr>
          <p:nvPr/>
        </p:nvPicPr>
        <p:blipFill>
          <a:blip r:embed="rId5"/>
          <a:stretch>
            <a:fillRect/>
          </a:stretch>
        </p:blipFill>
        <p:spPr>
          <a:xfrm>
            <a:off x="10367319" y="62776"/>
            <a:ext cx="833521" cy="763300"/>
          </a:xfrm>
          <a:prstGeom prst="rect">
            <a:avLst/>
          </a:prstGeom>
        </p:spPr>
      </p:pic>
      <p:pic>
        <p:nvPicPr>
          <p:cNvPr id="23" name="图片 22"/>
          <p:cNvPicPr>
            <a:picLocks noChangeAspect="1"/>
          </p:cNvPicPr>
          <p:nvPr/>
        </p:nvPicPr>
        <p:blipFill>
          <a:blip r:embed="rId6"/>
          <a:stretch>
            <a:fillRect/>
          </a:stretch>
        </p:blipFill>
        <p:spPr>
          <a:xfrm>
            <a:off x="11200841" y="62776"/>
            <a:ext cx="890522" cy="761206"/>
          </a:xfrm>
          <a:prstGeom prst="rect">
            <a:avLst/>
          </a:prstGeom>
        </p:spPr>
      </p:pic>
      <p:pic>
        <p:nvPicPr>
          <p:cNvPr id="15" name="图片 14"/>
          <p:cNvPicPr>
            <a:picLocks noChangeAspect="1"/>
          </p:cNvPicPr>
          <p:nvPr/>
        </p:nvPicPr>
        <p:blipFill>
          <a:blip r:embed="rId7"/>
          <a:stretch>
            <a:fillRect/>
          </a:stretch>
        </p:blipFill>
        <p:spPr>
          <a:xfrm>
            <a:off x="1239088" y="3891717"/>
            <a:ext cx="1013170" cy="668705"/>
          </a:xfrm>
          <a:prstGeom prst="rect">
            <a:avLst/>
          </a:prstGeom>
        </p:spPr>
      </p:pic>
      <p:pic>
        <p:nvPicPr>
          <p:cNvPr id="17" name="图片 16"/>
          <p:cNvPicPr>
            <a:picLocks noChangeAspect="1"/>
          </p:cNvPicPr>
          <p:nvPr/>
        </p:nvPicPr>
        <p:blipFill>
          <a:blip r:embed="rId8"/>
          <a:stretch>
            <a:fillRect/>
          </a:stretch>
        </p:blipFill>
        <p:spPr>
          <a:xfrm>
            <a:off x="1239088" y="4670243"/>
            <a:ext cx="1013169" cy="680235"/>
          </a:xfrm>
          <a:prstGeom prst="rect">
            <a:avLst/>
          </a:prstGeom>
        </p:spPr>
      </p:pic>
      <p:pic>
        <p:nvPicPr>
          <p:cNvPr id="20" name="图片 19"/>
          <p:cNvPicPr>
            <a:picLocks noChangeAspect="1"/>
          </p:cNvPicPr>
          <p:nvPr/>
        </p:nvPicPr>
        <p:blipFill>
          <a:blip r:embed="rId9"/>
          <a:stretch>
            <a:fillRect/>
          </a:stretch>
        </p:blipFill>
        <p:spPr>
          <a:xfrm>
            <a:off x="1239088" y="5528243"/>
            <a:ext cx="1013169" cy="680235"/>
          </a:xfrm>
          <a:prstGeom prst="rect">
            <a:avLst/>
          </a:prstGeom>
        </p:spPr>
      </p:pic>
      <p:sp>
        <p:nvSpPr>
          <p:cNvPr id="21" name="文本框 20"/>
          <p:cNvSpPr txBox="1"/>
          <p:nvPr/>
        </p:nvSpPr>
        <p:spPr>
          <a:xfrm>
            <a:off x="2489116" y="3945369"/>
            <a:ext cx="1918224"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汽车</a:t>
            </a:r>
            <a:r>
              <a:rPr lang="en-US" altLang="zh-CN" sz="2000" dirty="0" smtClean="0">
                <a:solidFill>
                  <a:schemeClr val="bg1"/>
                </a:solidFill>
                <a:latin typeface="黑体" panose="02010609060101010101" pitchFamily="49" charset="-122"/>
                <a:ea typeface="黑体" panose="02010609060101010101" pitchFamily="49" charset="-122"/>
              </a:rPr>
              <a:t>31.0%</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2" name="文本框 21"/>
          <p:cNvSpPr txBox="1"/>
          <p:nvPr/>
        </p:nvSpPr>
        <p:spPr>
          <a:xfrm>
            <a:off x="2489116" y="4810305"/>
            <a:ext cx="1918224"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飞机</a:t>
            </a:r>
            <a:r>
              <a:rPr lang="en-US" altLang="zh-CN" sz="2000" dirty="0" smtClean="0">
                <a:solidFill>
                  <a:schemeClr val="bg1"/>
                </a:solidFill>
                <a:latin typeface="黑体" panose="02010609060101010101" pitchFamily="49" charset="-122"/>
                <a:ea typeface="黑体" panose="02010609060101010101" pitchFamily="49" charset="-122"/>
              </a:rPr>
              <a:t>3.5%</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4" name="文本框 23"/>
          <p:cNvSpPr txBox="1"/>
          <p:nvPr/>
        </p:nvSpPr>
        <p:spPr>
          <a:xfrm>
            <a:off x="2489116" y="5668305"/>
            <a:ext cx="1918224"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火车</a:t>
            </a:r>
            <a:r>
              <a:rPr lang="en-US" altLang="zh-CN" sz="2000" dirty="0" smtClean="0">
                <a:solidFill>
                  <a:schemeClr val="bg1"/>
                </a:solidFill>
                <a:latin typeface="黑体" panose="02010609060101010101" pitchFamily="49" charset="-122"/>
                <a:ea typeface="黑体" panose="02010609060101010101" pitchFamily="49" charset="-122"/>
              </a:rPr>
              <a:t>65.5%</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5" name="文本框 4"/>
          <p:cNvSpPr txBox="1"/>
          <p:nvPr/>
        </p:nvSpPr>
        <p:spPr>
          <a:xfrm>
            <a:off x="1093304" y="6400412"/>
            <a:ext cx="4505740" cy="276999"/>
          </a:xfrm>
          <a:prstGeom prst="rect">
            <a:avLst/>
          </a:prstGeom>
          <a:noFill/>
        </p:spPr>
        <p:txBody>
          <a:bodyPr wrap="square" rtlCol="0">
            <a:spAutoFit/>
          </a:bodyPr>
          <a:lstStyle/>
          <a:p>
            <a:r>
              <a:rPr lang="zh-CN" altLang="en-US" sz="1200" dirty="0">
                <a:solidFill>
                  <a:schemeClr val="bg1">
                    <a:lumMod val="95000"/>
                  </a:schemeClr>
                </a:solidFill>
                <a:latin typeface="黑体" panose="02010609060101010101" pitchFamily="49" charset="-122"/>
                <a:ea typeface="黑体" panose="02010609060101010101" pitchFamily="49" charset="-122"/>
              </a:rPr>
              <a:t>注：出行交通工具抽样出行省内用户，省外用户无数据</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574393" y="898498"/>
            <a:ext cx="8802071" cy="4826441"/>
            <a:chOff x="1266663" y="1454150"/>
            <a:chExt cx="6235762" cy="3636243"/>
          </a:xfrm>
        </p:grpSpPr>
        <p:sp>
          <p:nvSpPr>
            <p:cNvPr id="5" name="任意多边形 4"/>
            <p:cNvSpPr/>
            <p:nvPr/>
          </p:nvSpPr>
          <p:spPr bwMode="auto">
            <a:xfrm>
              <a:off x="3381273" y="1620795"/>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600" b="1" dirty="0">
                  <a:solidFill>
                    <a:srgbClr val="09ACC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国内游客深圳游分析</a:t>
              </a:r>
            </a:p>
          </p:txBody>
        </p:sp>
        <p:sp>
          <p:nvSpPr>
            <p:cNvPr id="6" name="椭圆 5"/>
            <p:cNvSpPr/>
            <p:nvPr/>
          </p:nvSpPr>
          <p:spPr bwMode="auto">
            <a:xfrm>
              <a:off x="3543841" y="1771416"/>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rPr>
                <a:t>A</a:t>
              </a:r>
              <a:endParaRPr lang="zh-CN" altLang="en-US"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endParaRPr>
            </a:p>
          </p:txBody>
        </p:sp>
        <p:sp>
          <p:nvSpPr>
            <p:cNvPr id="7" name="任意多边形 6"/>
            <p:cNvSpPr/>
            <p:nvPr/>
          </p:nvSpPr>
          <p:spPr bwMode="auto">
            <a:xfrm>
              <a:off x="3381275" y="2898059"/>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深圳国内游游客分析</a:t>
              </a:r>
            </a:p>
          </p:txBody>
        </p:sp>
        <p:sp>
          <p:nvSpPr>
            <p:cNvPr id="8" name="椭圆 7"/>
            <p:cNvSpPr/>
            <p:nvPr/>
          </p:nvSpPr>
          <p:spPr bwMode="auto">
            <a:xfrm>
              <a:off x="3543841" y="3056154"/>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sz="3600" dirty="0">
                  <a:solidFill>
                    <a:srgbClr val="FFFFFF"/>
                  </a:solidFill>
                  <a:ea typeface="楷体" panose="02010609060101010101" pitchFamily="49" charset="-122"/>
                  <a:cs typeface="Verdana" panose="020B0604030504040204" pitchFamily="34" charset="0"/>
                </a:rPr>
                <a:t>B</a:t>
              </a:r>
              <a:endParaRPr lang="zh-CN" altLang="en-US" sz="3600" dirty="0">
                <a:solidFill>
                  <a:srgbClr val="FFFFFF"/>
                </a:solidFill>
                <a:ea typeface="楷体" panose="02010609060101010101" pitchFamily="49" charset="-122"/>
                <a:cs typeface="Verdana" panose="020B0604030504040204" pitchFamily="34" charset="0"/>
              </a:endParaRPr>
            </a:p>
          </p:txBody>
        </p:sp>
        <p:sp>
          <p:nvSpPr>
            <p:cNvPr id="9" name="任意多边形 8"/>
            <p:cNvSpPr/>
            <p:nvPr/>
          </p:nvSpPr>
          <p:spPr bwMode="auto">
            <a:xfrm>
              <a:off x="3381273" y="4182343"/>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深圳出境游游客分析</a:t>
              </a:r>
            </a:p>
          </p:txBody>
        </p:sp>
        <p:sp>
          <p:nvSpPr>
            <p:cNvPr id="10" name="椭圆 9"/>
            <p:cNvSpPr/>
            <p:nvPr/>
          </p:nvSpPr>
          <p:spPr bwMode="auto">
            <a:xfrm>
              <a:off x="3543841" y="4340891"/>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en-US" altLang="zh-CN" sz="3600" dirty="0">
                  <a:solidFill>
                    <a:srgbClr val="FFFFFF"/>
                  </a:solidFill>
                  <a:ea typeface="楷体" panose="02010609060101010101" pitchFamily="49" charset="-122"/>
                  <a:cs typeface="Verdana" panose="020B0604030504040204" pitchFamily="34" charset="0"/>
                </a:rPr>
                <a:t>C</a:t>
              </a:r>
              <a:endParaRPr lang="zh-CN" altLang="en-US" sz="3600" dirty="0">
                <a:solidFill>
                  <a:srgbClr val="FFFFFF"/>
                </a:solidFill>
                <a:ea typeface="楷体" panose="02010609060101010101" pitchFamily="49" charset="-122"/>
                <a:cs typeface="Verdana" panose="020B0604030504040204" pitchFamily="34" charset="0"/>
              </a:endParaRPr>
            </a:p>
          </p:txBody>
        </p:sp>
        <p:sp>
          <p:nvSpPr>
            <p:cNvPr id="11" name="文本框 8"/>
            <p:cNvSpPr txBox="1">
              <a:spLocks noChangeArrowheads="1"/>
            </p:cNvSpPr>
            <p:nvPr/>
          </p:nvSpPr>
          <p:spPr bwMode="auto">
            <a:xfrm>
              <a:off x="1949941" y="2449958"/>
              <a:ext cx="615423"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en-US" altLang="zh-CN" sz="4800" dirty="0">
                  <a:solidFill>
                    <a:srgbClr val="EEEEEE"/>
                  </a:solidFill>
                  <a:latin typeface="微软雅黑" panose="020B0503020204020204" pitchFamily="34" charset="-122"/>
                  <a:ea typeface="微软雅黑" panose="020B0503020204020204" pitchFamily="34" charset="-122"/>
                </a:rPr>
                <a:t>Contents</a:t>
              </a:r>
              <a:endParaRPr lang="en-US" altLang="zh-CN" sz="4000" dirty="0">
                <a:solidFill>
                  <a:srgbClr val="EEEEEE"/>
                </a:solidFill>
                <a:latin typeface="微软雅黑" panose="020B0503020204020204" pitchFamily="34" charset="-122"/>
                <a:ea typeface="微软雅黑" panose="020B0503020204020204" pitchFamily="34" charset="-122"/>
              </a:endParaRPr>
            </a:p>
          </p:txBody>
        </p:sp>
        <p:sp>
          <p:nvSpPr>
            <p:cNvPr id="12" name="椭圆 11"/>
            <p:cNvSpPr/>
            <p:nvPr/>
          </p:nvSpPr>
          <p:spPr>
            <a:xfrm>
              <a:off x="1549236" y="1454150"/>
              <a:ext cx="869950" cy="869950"/>
            </a:xfrm>
            <a:prstGeom prst="ellipse">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目</a:t>
              </a:r>
            </a:p>
          </p:txBody>
        </p:sp>
        <p:sp>
          <p:nvSpPr>
            <p:cNvPr id="13" name="椭圆 12"/>
            <p:cNvSpPr/>
            <p:nvPr/>
          </p:nvSpPr>
          <p:spPr>
            <a:xfrm>
              <a:off x="1266663" y="2133600"/>
              <a:ext cx="682625" cy="682625"/>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录</a:t>
              </a:r>
            </a:p>
          </p:txBody>
        </p:sp>
      </p:grpSp>
      <p:sp>
        <p:nvSpPr>
          <p:cNvPr id="3" name="灯片编号占位符 2"/>
          <p:cNvSpPr>
            <a:spLocks noGrp="1"/>
          </p:cNvSpPr>
          <p:nvPr>
            <p:ph type="sldNum" sz="quarter" idx="12"/>
          </p:nvPr>
        </p:nvSpPr>
        <p:spPr/>
        <p:txBody>
          <a:bodyPr/>
          <a:lstStyle/>
          <a:p>
            <a:fld id="{091724DE-F2C0-4355-A5F3-6327789F68F2}" type="slidenum">
              <a:rPr lang="zh-CN" altLang="en-US" smtClean="0"/>
              <a:t>3</a:t>
            </a:fld>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574393" y="898498"/>
            <a:ext cx="8802071" cy="4826441"/>
            <a:chOff x="1266663" y="1454150"/>
            <a:chExt cx="6235762" cy="3636243"/>
          </a:xfrm>
        </p:grpSpPr>
        <p:sp>
          <p:nvSpPr>
            <p:cNvPr id="5" name="任意多边形 4"/>
            <p:cNvSpPr/>
            <p:nvPr/>
          </p:nvSpPr>
          <p:spPr bwMode="auto">
            <a:xfrm>
              <a:off x="3381273" y="1620795"/>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国内游客深圳游分析</a:t>
              </a:r>
            </a:p>
          </p:txBody>
        </p:sp>
        <p:sp>
          <p:nvSpPr>
            <p:cNvPr id="6" name="椭圆 5"/>
            <p:cNvSpPr/>
            <p:nvPr/>
          </p:nvSpPr>
          <p:spPr bwMode="auto">
            <a:xfrm>
              <a:off x="3543841" y="1771416"/>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3600" dirty="0">
                  <a:solidFill>
                    <a:srgbClr val="FFFFFF"/>
                  </a:solidFill>
                  <a:ea typeface="楷体" panose="02010609060101010101" pitchFamily="49" charset="-122"/>
                  <a:cs typeface="Verdana" panose="020B0604030504040204" pitchFamily="34" charset="0"/>
                </a:rPr>
                <a:t>A</a:t>
              </a:r>
              <a:endParaRPr lang="zh-CN" altLang="en-US" sz="3600" dirty="0">
                <a:solidFill>
                  <a:srgbClr val="FFFFFF"/>
                </a:solidFill>
                <a:ea typeface="楷体" panose="02010609060101010101" pitchFamily="49" charset="-122"/>
                <a:cs typeface="Verdana" panose="020B0604030504040204" pitchFamily="34" charset="0"/>
              </a:endParaRPr>
            </a:p>
          </p:txBody>
        </p:sp>
        <p:sp>
          <p:nvSpPr>
            <p:cNvPr id="7" name="任意多边形 6"/>
            <p:cNvSpPr/>
            <p:nvPr/>
          </p:nvSpPr>
          <p:spPr bwMode="auto">
            <a:xfrm>
              <a:off x="3381275" y="2898059"/>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200" dirty="0">
                  <a:solidFill>
                    <a:srgbClr val="09ACCD"/>
                  </a:solidFill>
                  <a:latin typeface="微软雅黑" panose="020B0503020204020204" pitchFamily="34" charset="-122"/>
                  <a:ea typeface="微软雅黑" panose="020B0503020204020204" pitchFamily="34" charset="-122"/>
                </a:rPr>
                <a:t>深圳国内游游客分析</a:t>
              </a:r>
            </a:p>
          </p:txBody>
        </p:sp>
        <p:sp>
          <p:nvSpPr>
            <p:cNvPr id="8" name="椭圆 7"/>
            <p:cNvSpPr/>
            <p:nvPr/>
          </p:nvSpPr>
          <p:spPr bwMode="auto">
            <a:xfrm>
              <a:off x="3543840" y="3047826"/>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4000" dirty="0">
                  <a:solidFill>
                    <a:srgbClr val="FFFFFF"/>
                  </a:solidFill>
                  <a:ea typeface="楷体" panose="02010609060101010101" pitchFamily="49" charset="-122"/>
                  <a:cs typeface="Verdana" panose="020B0604030504040204" pitchFamily="34" charset="0"/>
                </a:rPr>
                <a:t>B</a:t>
              </a:r>
              <a:endParaRPr lang="zh-CN" altLang="en-US" sz="4000" dirty="0">
                <a:solidFill>
                  <a:srgbClr val="FFFFFF"/>
                </a:solidFill>
                <a:ea typeface="楷体" panose="02010609060101010101" pitchFamily="49" charset="-122"/>
                <a:cs typeface="Verdana" panose="020B0604030504040204" pitchFamily="34" charset="0"/>
              </a:endParaRPr>
            </a:p>
          </p:txBody>
        </p:sp>
        <p:sp>
          <p:nvSpPr>
            <p:cNvPr id="9" name="任意多边形 8"/>
            <p:cNvSpPr/>
            <p:nvPr/>
          </p:nvSpPr>
          <p:spPr bwMode="auto">
            <a:xfrm>
              <a:off x="3381273" y="4182343"/>
              <a:ext cx="4121150" cy="908050"/>
            </a:xfrm>
            <a:custGeom>
              <a:avLst/>
              <a:gdLst>
                <a:gd name="connsiteX0" fmla="*/ 454029 w 4121154"/>
                <a:gd name="connsiteY0" fmla="*/ 0 h 908058"/>
                <a:gd name="connsiteX1" fmla="*/ 872378 w 4121154"/>
                <a:gd name="connsiteY1" fmla="*/ 277300 h 908058"/>
                <a:gd name="connsiteX2" fmla="*/ 882326 w 4121154"/>
                <a:gd name="connsiteY2" fmla="*/ 309346 h 908058"/>
                <a:gd name="connsiteX3" fmla="*/ 3821798 w 4121154"/>
                <a:gd name="connsiteY3" fmla="*/ 309346 h 908058"/>
                <a:gd name="connsiteX4" fmla="*/ 4121154 w 4121154"/>
                <a:gd name="connsiteY4" fmla="*/ 608702 h 908058"/>
                <a:gd name="connsiteX5" fmla="*/ 4121153 w 4121154"/>
                <a:gd name="connsiteY5" fmla="*/ 608702 h 908058"/>
                <a:gd name="connsiteX6" fmla="*/ 3821797 w 4121154"/>
                <a:gd name="connsiteY6" fmla="*/ 908058 h 908058"/>
                <a:gd name="connsiteX7" fmla="*/ 515256 w 4121154"/>
                <a:gd name="connsiteY7" fmla="*/ 908057 h 908058"/>
                <a:gd name="connsiteX8" fmla="*/ 484648 w 4121154"/>
                <a:gd name="connsiteY8" fmla="*/ 904972 h 908058"/>
                <a:gd name="connsiteX9" fmla="*/ 454029 w 4121154"/>
                <a:gd name="connsiteY9" fmla="*/ 908058 h 908058"/>
                <a:gd name="connsiteX10" fmla="*/ 0 w 4121154"/>
                <a:gd name="connsiteY10" fmla="*/ 454029 h 908058"/>
                <a:gd name="connsiteX11" fmla="*/ 454029 w 4121154"/>
                <a:gd name="connsiteY11" fmla="*/ 0 h 90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3F9FD"/>
            </a:solidFill>
            <a:ln w="12700" cmpd="sng">
              <a:no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0" tIns="360000" anchor="ctr"/>
            <a:lstStyle/>
            <a:p>
              <a:pPr>
                <a:defRPr/>
              </a:pPr>
              <a:r>
                <a:rPr lang="zh-CN" altLang="en-US" dirty="0">
                  <a:solidFill>
                    <a:srgbClr val="09ACCD"/>
                  </a:solidFill>
                  <a:latin typeface="微软雅黑" panose="020B0503020204020204" pitchFamily="34" charset="-122"/>
                  <a:ea typeface="微软雅黑" panose="020B0503020204020204" pitchFamily="34" charset="-122"/>
                </a:rPr>
                <a:t>      </a:t>
              </a:r>
              <a:r>
                <a:rPr lang="zh-CN" altLang="en-US" sz="3600" b="1" dirty="0">
                  <a:solidFill>
                    <a:srgbClr val="09ACC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深圳出境游游客分析</a:t>
              </a:r>
            </a:p>
          </p:txBody>
        </p:sp>
        <p:sp>
          <p:nvSpPr>
            <p:cNvPr id="10" name="椭圆 9"/>
            <p:cNvSpPr/>
            <p:nvPr/>
          </p:nvSpPr>
          <p:spPr bwMode="auto">
            <a:xfrm>
              <a:off x="3543841" y="4340891"/>
              <a:ext cx="566517" cy="566517"/>
            </a:xfrm>
            <a:prstGeom prst="ellipse">
              <a:avLst/>
            </a:prstGeom>
            <a:solidFill>
              <a:srgbClr val="0ABBDC"/>
            </a:solidFill>
            <a:ln w="3175" cmpd="sng">
              <a:noFill/>
            </a:ln>
            <a:effectLst>
              <a:innerShdw blurRad="635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altLang="zh-CN"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rPr>
                <a:t>C</a:t>
              </a:r>
              <a:endParaRPr lang="zh-CN" altLang="en-US" sz="4000" b="1" dirty="0">
                <a:solidFill>
                  <a:srgbClr val="FFFFFF"/>
                </a:solidFill>
                <a:effectLst>
                  <a:outerShdw blurRad="38100" dist="38100" dir="2700000" algn="tl">
                    <a:srgbClr val="000000">
                      <a:alpha val="43137"/>
                    </a:srgbClr>
                  </a:outerShdw>
                </a:effectLst>
                <a:ea typeface="楷体" panose="02010609060101010101" pitchFamily="49" charset="-122"/>
                <a:cs typeface="Verdana" panose="020B0604030504040204" pitchFamily="34" charset="0"/>
              </a:endParaRPr>
            </a:p>
          </p:txBody>
        </p:sp>
        <p:sp>
          <p:nvSpPr>
            <p:cNvPr id="11" name="文本框 8"/>
            <p:cNvSpPr txBox="1">
              <a:spLocks noChangeArrowheads="1"/>
            </p:cNvSpPr>
            <p:nvPr/>
          </p:nvSpPr>
          <p:spPr bwMode="auto">
            <a:xfrm>
              <a:off x="1949941" y="2449958"/>
              <a:ext cx="615423"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en-US" altLang="zh-CN" sz="4800" dirty="0">
                  <a:solidFill>
                    <a:srgbClr val="EEEEEE"/>
                  </a:solidFill>
                  <a:latin typeface="微软雅黑" panose="020B0503020204020204" pitchFamily="34" charset="-122"/>
                  <a:ea typeface="微软雅黑" panose="020B0503020204020204" pitchFamily="34" charset="-122"/>
                </a:rPr>
                <a:t>Contents</a:t>
              </a:r>
              <a:endParaRPr lang="en-US" altLang="zh-CN" sz="4000" dirty="0">
                <a:solidFill>
                  <a:srgbClr val="EEEEEE"/>
                </a:solidFill>
                <a:latin typeface="微软雅黑" panose="020B0503020204020204" pitchFamily="34" charset="-122"/>
                <a:ea typeface="微软雅黑" panose="020B0503020204020204" pitchFamily="34" charset="-122"/>
              </a:endParaRPr>
            </a:p>
          </p:txBody>
        </p:sp>
        <p:sp>
          <p:nvSpPr>
            <p:cNvPr id="12" name="椭圆 11"/>
            <p:cNvSpPr/>
            <p:nvPr/>
          </p:nvSpPr>
          <p:spPr>
            <a:xfrm>
              <a:off x="1549236" y="1454150"/>
              <a:ext cx="869950" cy="869950"/>
            </a:xfrm>
            <a:prstGeom prst="ellipse">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目</a:t>
              </a:r>
            </a:p>
          </p:txBody>
        </p:sp>
        <p:sp>
          <p:nvSpPr>
            <p:cNvPr id="13" name="椭圆 12"/>
            <p:cNvSpPr/>
            <p:nvPr/>
          </p:nvSpPr>
          <p:spPr>
            <a:xfrm>
              <a:off x="1266663" y="2133600"/>
              <a:ext cx="682625" cy="682625"/>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rgbClr val="0ABBDC"/>
                  </a:solidFill>
                </a:rPr>
                <a:t>录</a:t>
              </a:r>
            </a:p>
          </p:txBody>
        </p:sp>
      </p:grpSp>
      <p:sp>
        <p:nvSpPr>
          <p:cNvPr id="3" name="灯片编号占位符 2"/>
          <p:cNvSpPr>
            <a:spLocks noGrp="1"/>
          </p:cNvSpPr>
          <p:nvPr>
            <p:ph type="sldNum" sz="quarter" idx="12"/>
          </p:nvPr>
        </p:nvSpPr>
        <p:spPr/>
        <p:txBody>
          <a:bodyPr/>
          <a:lstStyle/>
          <a:p>
            <a:fld id="{091724DE-F2C0-4355-A5F3-6327789F68F2}" type="slidenum">
              <a:rPr lang="zh-CN" altLang="en-US" smtClean="0"/>
              <a:t>30</a:t>
            </a:fld>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深圳出境游</a:t>
            </a:r>
            <a:r>
              <a:rPr lang="zh-CN" altLang="en-US" sz="2800" dirty="0" smtClean="0">
                <a:solidFill>
                  <a:schemeClr val="tx1"/>
                </a:solidFill>
                <a:latin typeface="黑体" panose="02010609060101010101" pitchFamily="49" charset="-122"/>
                <a:ea typeface="黑体" panose="02010609060101010101" pitchFamily="49" charset="-122"/>
              </a:rPr>
              <a:t>游客数量及走势</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363210" y="1518872"/>
            <a:ext cx="3744964" cy="3108543"/>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2018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深圳本地出境去国外和港澳旅游的</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68.7</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每日在境外的游客数量如</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右图所示，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其中</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16</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日端午假期前出境游的</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游客</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数量相对较多</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t>31</a:t>
            </a:fld>
            <a:endParaRPr lang="zh-CN" altLang="en-US" dirty="0"/>
          </a:p>
        </p:txBody>
      </p:sp>
      <p:pic>
        <p:nvPicPr>
          <p:cNvPr id="8" name="图片 7"/>
          <p:cNvPicPr>
            <a:picLocks noChangeAspect="1"/>
          </p:cNvPicPr>
          <p:nvPr/>
        </p:nvPicPr>
        <p:blipFill>
          <a:blip r:embed="rId2"/>
          <a:stretch>
            <a:fillRect/>
          </a:stretch>
        </p:blipFill>
        <p:spPr>
          <a:xfrm>
            <a:off x="10367319" y="62776"/>
            <a:ext cx="833521" cy="763300"/>
          </a:xfrm>
          <a:prstGeom prst="rect">
            <a:avLst/>
          </a:prstGeom>
        </p:spPr>
      </p:pic>
      <p:pic>
        <p:nvPicPr>
          <p:cNvPr id="9" name="图片 8"/>
          <p:cNvPicPr>
            <a:picLocks noChangeAspect="1"/>
          </p:cNvPicPr>
          <p:nvPr/>
        </p:nvPicPr>
        <p:blipFill>
          <a:blip r:embed="rId3"/>
          <a:stretch>
            <a:fillRect/>
          </a:stretch>
        </p:blipFill>
        <p:spPr>
          <a:xfrm>
            <a:off x="11200841" y="62776"/>
            <a:ext cx="890522" cy="761206"/>
          </a:xfrm>
          <a:prstGeom prst="rect">
            <a:avLst/>
          </a:prstGeom>
        </p:spPr>
      </p:pic>
      <p:graphicFrame>
        <p:nvGraphicFramePr>
          <p:cNvPr id="10" name="图表 9"/>
          <p:cNvGraphicFramePr/>
          <p:nvPr/>
        </p:nvGraphicFramePr>
        <p:xfrm>
          <a:off x="4565373" y="1822565"/>
          <a:ext cx="7010127" cy="400369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深圳出境游类型分布</a:t>
            </a:r>
          </a:p>
        </p:txBody>
      </p:sp>
      <p:sp>
        <p:nvSpPr>
          <p:cNvPr id="7" name="矩形 6"/>
          <p:cNvSpPr/>
          <p:nvPr/>
        </p:nvSpPr>
        <p:spPr>
          <a:xfrm>
            <a:off x="691806" y="1656602"/>
            <a:ext cx="3105937" cy="3108543"/>
          </a:xfrm>
          <a:prstGeom prst="rect">
            <a:avLst/>
          </a:prstGeom>
          <a:noFill/>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深圳出境游游客分布：港澳一日游游客占比为</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43.4%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，港澳多日游</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42.6%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，出国游占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13.9%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。出境游仍以港澳一日游为主。</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6" name="图表 5"/>
          <p:cNvGraphicFramePr/>
          <p:nvPr/>
        </p:nvGraphicFramePr>
        <p:xfrm>
          <a:off x="4287454" y="1849049"/>
          <a:ext cx="6601584" cy="4139921"/>
        </p:xfrm>
        <a:graphic>
          <a:graphicData uri="http://schemas.openxmlformats.org/drawingml/2006/chart">
            <c:chart xmlns:c="http://schemas.openxmlformats.org/drawingml/2006/chart" xmlns:r="http://schemas.openxmlformats.org/officeDocument/2006/relationships" r:id="rId2"/>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32</a:t>
            </a:fld>
            <a:endParaRPr lang="zh-CN" altLang="en-US" dirty="0"/>
          </a:p>
        </p:txBody>
      </p:sp>
      <p:pic>
        <p:nvPicPr>
          <p:cNvPr id="8" name="图片 7"/>
          <p:cNvPicPr>
            <a:picLocks noChangeAspect="1"/>
          </p:cNvPicPr>
          <p:nvPr/>
        </p:nvPicPr>
        <p:blipFill>
          <a:blip r:embed="rId3"/>
          <a:stretch>
            <a:fillRect/>
          </a:stretch>
        </p:blipFill>
        <p:spPr>
          <a:xfrm>
            <a:off x="10367319" y="62776"/>
            <a:ext cx="833521" cy="763300"/>
          </a:xfrm>
          <a:prstGeom prst="rect">
            <a:avLst/>
          </a:prstGeom>
        </p:spPr>
      </p:pic>
      <p:pic>
        <p:nvPicPr>
          <p:cNvPr id="9" name="图片 8"/>
          <p:cNvPicPr>
            <a:picLocks noChangeAspect="1"/>
          </p:cNvPicPr>
          <p:nvPr/>
        </p:nvPicPr>
        <p:blipFill>
          <a:blip r:embed="rId4"/>
          <a:stretch>
            <a:fillRect/>
          </a:stretch>
        </p:blipFill>
        <p:spPr>
          <a:xfrm>
            <a:off x="11200841" y="62776"/>
            <a:ext cx="890522" cy="76120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1.1</a:t>
            </a:r>
            <a:r>
              <a:rPr lang="zh-CN" altLang="en-US" sz="2800" dirty="0">
                <a:solidFill>
                  <a:schemeClr val="tx1"/>
                </a:solidFill>
                <a:latin typeface="黑体" panose="02010609060101010101" pitchFamily="49" charset="-122"/>
                <a:ea typeface="黑体" panose="02010609060101010101" pitchFamily="49" charset="-122"/>
              </a:rPr>
              <a:t>：港澳一日游游客</a:t>
            </a:r>
            <a:r>
              <a:rPr lang="zh-CN" altLang="en-US" sz="2800" dirty="0" smtClean="0">
                <a:solidFill>
                  <a:schemeClr val="tx1"/>
                </a:solidFill>
                <a:latin typeface="黑体" panose="02010609060101010101" pitchFamily="49" charset="-122"/>
                <a:ea typeface="黑体" panose="02010609060101010101" pitchFamily="49" charset="-122"/>
              </a:rPr>
              <a:t>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81554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港澳</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一日游</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游客中</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19.5%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47.7%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16.9%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8.3%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。一日游主要是壮盛年游客。</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2850405" y="3422473"/>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946013" y="3422473"/>
            <a:ext cx="1148668" cy="1211781"/>
          </a:xfrm>
          <a:prstGeom prst="rect">
            <a:avLst/>
          </a:prstGeom>
          <a:noFill/>
          <a:ln w="9525">
            <a:noFill/>
            <a:miter lim="800000"/>
            <a:headEnd/>
            <a:tailEnd/>
          </a:ln>
        </p:spPr>
      </p:pic>
      <p:sp>
        <p:nvSpPr>
          <p:cNvPr id="11" name="文本框 10"/>
          <p:cNvSpPr txBox="1"/>
          <p:nvPr/>
        </p:nvSpPr>
        <p:spPr>
          <a:xfrm>
            <a:off x="2094681" y="4028363"/>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47%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4271105" y="4028363"/>
            <a:ext cx="1027756"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53% </a:t>
            </a:r>
            <a:endParaRPr lang="zh-CN" altLang="en-US" sz="2400" dirty="0">
              <a:solidFill>
                <a:schemeClr val="bg1"/>
              </a:solidFill>
              <a:latin typeface="黑体" panose="02010609060101010101" pitchFamily="49" charset="-122"/>
              <a:ea typeface="黑体" panose="02010609060101010101" pitchFamily="49" charset="-122"/>
            </a:endParaRPr>
          </a:p>
        </p:txBody>
      </p:sp>
      <p:graphicFrame>
        <p:nvGraphicFramePr>
          <p:cNvPr id="9" name="图表 8"/>
          <p:cNvGraphicFramePr/>
          <p:nvPr/>
        </p:nvGraphicFramePr>
        <p:xfrm>
          <a:off x="5892165" y="2687884"/>
          <a:ext cx="5691280" cy="3774928"/>
        </p:xfrm>
        <a:graphic>
          <a:graphicData uri="http://schemas.openxmlformats.org/drawingml/2006/chart">
            <c:chart xmlns:c="http://schemas.openxmlformats.org/drawingml/2006/chart" xmlns:r="http://schemas.openxmlformats.org/officeDocument/2006/relationships" r:id="rId4"/>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33</a:t>
            </a:fld>
            <a:endParaRPr lang="zh-CN" altLang="en-US" dirty="0"/>
          </a:p>
        </p:txBody>
      </p:sp>
      <p:pic>
        <p:nvPicPr>
          <p:cNvPr id="10" name="图片 9"/>
          <p:cNvPicPr>
            <a:picLocks noChangeAspect="1"/>
          </p:cNvPicPr>
          <p:nvPr/>
        </p:nvPicPr>
        <p:blipFill>
          <a:blip r:embed="rId5"/>
          <a:stretch>
            <a:fillRect/>
          </a:stretch>
        </p:blipFill>
        <p:spPr>
          <a:xfrm>
            <a:off x="10367319" y="62776"/>
            <a:ext cx="833521" cy="763300"/>
          </a:xfrm>
          <a:prstGeom prst="rect">
            <a:avLst/>
          </a:prstGeom>
        </p:spPr>
      </p:pic>
      <p:pic>
        <p:nvPicPr>
          <p:cNvPr id="12" name="图片 11"/>
          <p:cNvPicPr>
            <a:picLocks noChangeAspect="1"/>
          </p:cNvPicPr>
          <p:nvPr/>
        </p:nvPicPr>
        <p:blipFill>
          <a:blip r:embed="rId6"/>
          <a:stretch>
            <a:fillRect/>
          </a:stretch>
        </p:blipFill>
        <p:spPr>
          <a:xfrm>
            <a:off x="11200841" y="62776"/>
            <a:ext cx="890522" cy="76120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2.1</a:t>
            </a:r>
            <a:r>
              <a:rPr lang="zh-CN" altLang="en-US" sz="2800" dirty="0">
                <a:solidFill>
                  <a:schemeClr val="tx1"/>
                </a:solidFill>
                <a:latin typeface="黑体" panose="02010609060101010101" pitchFamily="49" charset="-122"/>
                <a:ea typeface="黑体" panose="02010609060101010101" pitchFamily="49" charset="-122"/>
              </a:rPr>
              <a:t>：港澳过夜游游客</a:t>
            </a:r>
            <a:r>
              <a:rPr lang="zh-CN" altLang="en-US" sz="2800" dirty="0" smtClean="0">
                <a:solidFill>
                  <a:schemeClr val="tx1"/>
                </a:solidFill>
                <a:latin typeface="黑体" panose="02010609060101010101" pitchFamily="49" charset="-122"/>
                <a:ea typeface="黑体" panose="02010609060101010101" pitchFamily="49" charset="-122"/>
              </a:rPr>
              <a:t>特征分析</a:t>
            </a:r>
            <a:endParaRPr lang="zh-CN" altLang="en-US" sz="2800" dirty="0">
              <a:solidFill>
                <a:schemeClr val="tx1"/>
              </a:solidFill>
              <a:latin typeface="黑体" panose="02010609060101010101" pitchFamily="49" charset="-122"/>
              <a:ea typeface="黑体" panose="02010609060101010101" pitchFamily="49" charset="-122"/>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2813675" y="2926980"/>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933504" y="2926980"/>
            <a:ext cx="1148668" cy="1211781"/>
          </a:xfrm>
          <a:prstGeom prst="rect">
            <a:avLst/>
          </a:prstGeom>
          <a:noFill/>
          <a:ln w="9525">
            <a:noFill/>
            <a:miter lim="800000"/>
            <a:headEnd/>
            <a:tailEnd/>
          </a:ln>
        </p:spPr>
      </p:pic>
      <p:sp>
        <p:nvSpPr>
          <p:cNvPr id="11" name="文本框 10"/>
          <p:cNvSpPr txBox="1"/>
          <p:nvPr/>
        </p:nvSpPr>
        <p:spPr>
          <a:xfrm>
            <a:off x="2082172" y="3532870"/>
            <a:ext cx="1027756" cy="461665"/>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44%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4234375" y="3532870"/>
            <a:ext cx="1027756" cy="461665"/>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56% </a:t>
            </a:r>
            <a:endParaRPr lang="zh-CN" altLang="en-US" sz="2400" dirty="0">
              <a:solidFill>
                <a:schemeClr val="bg1"/>
              </a:solidFill>
              <a:latin typeface="黑体" panose="02010609060101010101" pitchFamily="49" charset="-122"/>
              <a:ea typeface="黑体" panose="02010609060101010101" pitchFamily="49" charset="-122"/>
            </a:endParaRPr>
          </a:p>
        </p:txBody>
      </p:sp>
      <p:graphicFrame>
        <p:nvGraphicFramePr>
          <p:cNvPr id="9" name="图表 8"/>
          <p:cNvGraphicFramePr/>
          <p:nvPr/>
        </p:nvGraphicFramePr>
        <p:xfrm>
          <a:off x="5893639" y="2455872"/>
          <a:ext cx="5691280" cy="3774928"/>
        </p:xfrm>
        <a:graphic>
          <a:graphicData uri="http://schemas.openxmlformats.org/drawingml/2006/chart">
            <c:chart xmlns:c="http://schemas.openxmlformats.org/drawingml/2006/chart" xmlns:r="http://schemas.openxmlformats.org/officeDocument/2006/relationships" r:id="rId4"/>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34</a:t>
            </a:fld>
            <a:endParaRPr lang="zh-CN" altLang="en-US" dirty="0"/>
          </a:p>
        </p:txBody>
      </p:sp>
      <p:pic>
        <p:nvPicPr>
          <p:cNvPr id="10" name="图片 9"/>
          <p:cNvPicPr>
            <a:picLocks noChangeAspect="1"/>
          </p:cNvPicPr>
          <p:nvPr/>
        </p:nvPicPr>
        <p:blipFill>
          <a:blip r:embed="rId5"/>
          <a:stretch>
            <a:fillRect/>
          </a:stretch>
        </p:blipFill>
        <p:spPr>
          <a:xfrm>
            <a:off x="10367319" y="62776"/>
            <a:ext cx="833521" cy="763300"/>
          </a:xfrm>
          <a:prstGeom prst="rect">
            <a:avLst/>
          </a:prstGeom>
        </p:spPr>
      </p:pic>
      <p:pic>
        <p:nvPicPr>
          <p:cNvPr id="12" name="图片 11"/>
          <p:cNvPicPr>
            <a:picLocks noChangeAspect="1"/>
          </p:cNvPicPr>
          <p:nvPr/>
        </p:nvPicPr>
        <p:blipFill>
          <a:blip r:embed="rId6"/>
          <a:stretch>
            <a:fillRect/>
          </a:stretch>
        </p:blipFill>
        <p:spPr>
          <a:xfrm>
            <a:off x="11200841" y="62776"/>
            <a:ext cx="890522" cy="761206"/>
          </a:xfrm>
          <a:prstGeom prst="rect">
            <a:avLst/>
          </a:prstGeom>
        </p:spPr>
      </p:pic>
      <p:sp>
        <p:nvSpPr>
          <p:cNvPr id="18" name="矩形 17"/>
          <p:cNvSpPr/>
          <p:nvPr/>
        </p:nvSpPr>
        <p:spPr>
          <a:xfrm>
            <a:off x="597005" y="751620"/>
            <a:ext cx="1081554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港澳</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过夜游游客</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为女性；年龄分布特征是：少年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18.5%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48.9%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17.6%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2.2</a:t>
            </a:r>
            <a:r>
              <a:rPr lang="zh-CN" altLang="en-US" sz="2800" dirty="0">
                <a:solidFill>
                  <a:schemeClr val="tx1"/>
                </a:solidFill>
                <a:latin typeface="黑体" panose="02010609060101010101" pitchFamily="49" charset="-122"/>
                <a:ea typeface="黑体" panose="02010609060101010101" pitchFamily="49" charset="-122"/>
              </a:rPr>
              <a:t>：港澳过夜游游客停留天数分析</a:t>
            </a:r>
          </a:p>
        </p:txBody>
      </p:sp>
      <p:sp>
        <p:nvSpPr>
          <p:cNvPr id="7" name="矩形 6"/>
          <p:cNvSpPr/>
          <p:nvPr/>
        </p:nvSpPr>
        <p:spPr>
          <a:xfrm>
            <a:off x="597005" y="751620"/>
            <a:ext cx="1085944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深圳前往港澳过夜的游客在港澳停留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84.1%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天以上占</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0.1%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。大部分游客以停留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天为主。</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6" name="图表 5"/>
          <p:cNvGraphicFramePr/>
          <p:nvPr/>
        </p:nvGraphicFramePr>
        <p:xfrm>
          <a:off x="2595393" y="2558955"/>
          <a:ext cx="7251412" cy="3797395"/>
        </p:xfrm>
        <a:graphic>
          <a:graphicData uri="http://schemas.openxmlformats.org/drawingml/2006/chart">
            <c:chart xmlns:c="http://schemas.openxmlformats.org/drawingml/2006/chart" xmlns:r="http://schemas.openxmlformats.org/officeDocument/2006/relationships" r:id="rId2"/>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35</a:t>
            </a:fld>
            <a:endParaRPr lang="zh-CN" altLang="en-US" dirty="0"/>
          </a:p>
        </p:txBody>
      </p:sp>
      <p:pic>
        <p:nvPicPr>
          <p:cNvPr id="10" name="图片 9"/>
          <p:cNvPicPr>
            <a:picLocks noChangeAspect="1"/>
          </p:cNvPicPr>
          <p:nvPr/>
        </p:nvPicPr>
        <p:blipFill>
          <a:blip r:embed="rId3"/>
          <a:stretch>
            <a:fillRect/>
          </a:stretch>
        </p:blipFill>
        <p:spPr>
          <a:xfrm>
            <a:off x="10367319" y="62776"/>
            <a:ext cx="833521" cy="763300"/>
          </a:xfrm>
          <a:prstGeom prst="rect">
            <a:avLst/>
          </a:prstGeom>
        </p:spPr>
      </p:pic>
      <p:pic>
        <p:nvPicPr>
          <p:cNvPr id="11" name="图片 10"/>
          <p:cNvPicPr>
            <a:picLocks noChangeAspect="1"/>
          </p:cNvPicPr>
          <p:nvPr/>
        </p:nvPicPr>
        <p:blipFill>
          <a:blip r:embed="rId4"/>
          <a:stretch>
            <a:fillRect/>
          </a:stretch>
        </p:blipFill>
        <p:spPr>
          <a:xfrm>
            <a:off x="11200841" y="62776"/>
            <a:ext cx="890522" cy="76120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3.1</a:t>
            </a:r>
            <a:r>
              <a:rPr lang="zh-CN" altLang="en-US" sz="2800" dirty="0">
                <a:solidFill>
                  <a:schemeClr val="tx1"/>
                </a:solidFill>
                <a:latin typeface="黑体" panose="02010609060101010101" pitchFamily="49" charset="-122"/>
                <a:ea typeface="黑体" panose="02010609060101010101" pitchFamily="49" charset="-122"/>
              </a:rPr>
              <a:t>：出国游游客</a:t>
            </a:r>
            <a:r>
              <a:rPr lang="zh-CN" altLang="en-US" sz="2800" dirty="0" smtClean="0">
                <a:solidFill>
                  <a:schemeClr val="tx1"/>
                </a:solidFill>
                <a:latin typeface="黑体" panose="02010609060101010101" pitchFamily="49" charset="-122"/>
                <a:ea typeface="黑体" panose="02010609060101010101" pitchFamily="49" charset="-122"/>
              </a:rPr>
              <a:t>特征分析</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597005" y="751620"/>
            <a:ext cx="1091579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出国</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游客</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为女性；年龄分布特征是</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：少年占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2.0%</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8.5%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、壮盛年占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72.2%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。出国游主要是壮盛年游客。</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2881366" y="3412140"/>
            <a:ext cx="1312763" cy="1211781"/>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597005" y="3412140"/>
            <a:ext cx="1148668" cy="1211781"/>
          </a:xfrm>
          <a:prstGeom prst="rect">
            <a:avLst/>
          </a:prstGeom>
          <a:noFill/>
          <a:ln w="9525">
            <a:noFill/>
            <a:miter lim="800000"/>
            <a:headEnd/>
            <a:tailEnd/>
          </a:ln>
        </p:spPr>
      </p:pic>
      <p:sp>
        <p:nvSpPr>
          <p:cNvPr id="11" name="文本框 10"/>
          <p:cNvSpPr txBox="1"/>
          <p:nvPr/>
        </p:nvSpPr>
        <p:spPr>
          <a:xfrm>
            <a:off x="1745673" y="4018030"/>
            <a:ext cx="1027756" cy="461665"/>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42% </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4302066" y="4018030"/>
            <a:ext cx="1027756" cy="461665"/>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58% </a:t>
            </a:r>
            <a:endParaRPr lang="zh-CN" altLang="en-US" sz="2400" dirty="0">
              <a:solidFill>
                <a:schemeClr val="bg1"/>
              </a:solidFill>
              <a:latin typeface="黑体" panose="02010609060101010101" pitchFamily="49" charset="-122"/>
              <a:ea typeface="黑体" panose="02010609060101010101" pitchFamily="49" charset="-122"/>
            </a:endParaRPr>
          </a:p>
        </p:txBody>
      </p:sp>
      <p:graphicFrame>
        <p:nvGraphicFramePr>
          <p:cNvPr id="9" name="图表 8"/>
          <p:cNvGraphicFramePr/>
          <p:nvPr/>
        </p:nvGraphicFramePr>
        <p:xfrm>
          <a:off x="5584098" y="2585608"/>
          <a:ext cx="5928702" cy="3788174"/>
        </p:xfrm>
        <a:graphic>
          <a:graphicData uri="http://schemas.openxmlformats.org/drawingml/2006/chart">
            <c:chart xmlns:c="http://schemas.openxmlformats.org/drawingml/2006/chart" xmlns:r="http://schemas.openxmlformats.org/officeDocument/2006/relationships" r:id="rId4"/>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36</a:t>
            </a:fld>
            <a:endParaRPr lang="zh-CN" altLang="en-US" dirty="0"/>
          </a:p>
        </p:txBody>
      </p:sp>
      <p:pic>
        <p:nvPicPr>
          <p:cNvPr id="10" name="图片 9"/>
          <p:cNvPicPr>
            <a:picLocks noChangeAspect="1"/>
          </p:cNvPicPr>
          <p:nvPr/>
        </p:nvPicPr>
        <p:blipFill>
          <a:blip r:embed="rId5"/>
          <a:stretch>
            <a:fillRect/>
          </a:stretch>
        </p:blipFill>
        <p:spPr>
          <a:xfrm>
            <a:off x="10367319" y="62776"/>
            <a:ext cx="833521" cy="763300"/>
          </a:xfrm>
          <a:prstGeom prst="rect">
            <a:avLst/>
          </a:prstGeom>
        </p:spPr>
      </p:pic>
      <p:pic>
        <p:nvPicPr>
          <p:cNvPr id="12" name="图片 11"/>
          <p:cNvPicPr>
            <a:picLocks noChangeAspect="1"/>
          </p:cNvPicPr>
          <p:nvPr/>
        </p:nvPicPr>
        <p:blipFill>
          <a:blip r:embed="rId6"/>
          <a:stretch>
            <a:fillRect/>
          </a:stretch>
        </p:blipFill>
        <p:spPr>
          <a:xfrm>
            <a:off x="11200841" y="62776"/>
            <a:ext cx="890522" cy="76120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800" dirty="0">
                <a:solidFill>
                  <a:prstClr val="black"/>
                </a:solidFill>
                <a:latin typeface="黑体" panose="02010609060101010101" pitchFamily="49" charset="-122"/>
                <a:ea typeface="黑体" panose="02010609060101010101" pitchFamily="49" charset="-122"/>
              </a:rPr>
              <a:t>3.2</a:t>
            </a:r>
            <a:r>
              <a:rPr lang="zh-CN" altLang="en-US" sz="2800" dirty="0">
                <a:solidFill>
                  <a:prstClr val="black"/>
                </a:solidFill>
                <a:latin typeface="黑体" panose="02010609060101010101" pitchFamily="49" charset="-122"/>
                <a:ea typeface="黑体" panose="02010609060101010101" pitchFamily="49" charset="-122"/>
              </a:rPr>
              <a:t>：出国游目的地分析</a:t>
            </a:r>
          </a:p>
        </p:txBody>
      </p:sp>
      <p:graphicFrame>
        <p:nvGraphicFramePr>
          <p:cNvPr id="9" name="图表 8"/>
          <p:cNvGraphicFramePr/>
          <p:nvPr/>
        </p:nvGraphicFramePr>
        <p:xfrm>
          <a:off x="4844955" y="1556747"/>
          <a:ext cx="6909578" cy="4838524"/>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4"/>
          <p:cNvSpPr/>
          <p:nvPr/>
        </p:nvSpPr>
        <p:spPr>
          <a:xfrm>
            <a:off x="324678" y="1097395"/>
            <a:ext cx="3998734" cy="5324535"/>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出国</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游客去向国家依次</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是：日本</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1.2</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泰国</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1.0</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人、美国</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人、加拿大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人、马来西亚</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0.5</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、韩国</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0.4</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人、越南</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0.4</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、印度尼西亚</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、俄罗斯</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万人、哈萨克斯坦</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万人、菲律宾</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、法国</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人、柬埔寨</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0.3</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、新加坡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0.2</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万人、德国</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0.2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人，</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以上共占出国游客的</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75.8%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t>37</a:t>
            </a:fld>
            <a:endParaRPr lang="zh-CN" altLang="en-US" dirty="0"/>
          </a:p>
        </p:txBody>
      </p:sp>
      <p:pic>
        <p:nvPicPr>
          <p:cNvPr id="6" name="图片 5"/>
          <p:cNvPicPr>
            <a:picLocks noChangeAspect="1"/>
          </p:cNvPicPr>
          <p:nvPr/>
        </p:nvPicPr>
        <p:blipFill>
          <a:blip r:embed="rId3"/>
          <a:stretch>
            <a:fillRect/>
          </a:stretch>
        </p:blipFill>
        <p:spPr>
          <a:xfrm>
            <a:off x="10367319" y="62776"/>
            <a:ext cx="833521" cy="763300"/>
          </a:xfrm>
          <a:prstGeom prst="rect">
            <a:avLst/>
          </a:prstGeom>
        </p:spPr>
      </p:pic>
      <p:pic>
        <p:nvPicPr>
          <p:cNvPr id="7" name="图片 6"/>
          <p:cNvPicPr>
            <a:picLocks noChangeAspect="1"/>
          </p:cNvPicPr>
          <p:nvPr/>
        </p:nvPicPr>
        <p:blipFill>
          <a:blip r:embed="rId4"/>
          <a:stretch>
            <a:fillRect/>
          </a:stretch>
        </p:blipFill>
        <p:spPr>
          <a:xfrm>
            <a:off x="11200841" y="62776"/>
            <a:ext cx="890522" cy="76120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3.3</a:t>
            </a:r>
            <a:r>
              <a:rPr lang="zh-CN" altLang="en-US" sz="2800" dirty="0">
                <a:solidFill>
                  <a:schemeClr val="tx1"/>
                </a:solidFill>
                <a:latin typeface="黑体" panose="02010609060101010101" pitchFamily="49" charset="-122"/>
                <a:ea typeface="黑体" panose="02010609060101010101" pitchFamily="49" charset="-122"/>
              </a:rPr>
              <a:t>：出国游游客停留天数分析</a:t>
            </a:r>
          </a:p>
        </p:txBody>
      </p:sp>
      <p:sp>
        <p:nvSpPr>
          <p:cNvPr id="7" name="矩形 6"/>
          <p:cNvSpPr/>
          <p:nvPr/>
        </p:nvSpPr>
        <p:spPr>
          <a:xfrm>
            <a:off x="670130" y="1385102"/>
            <a:ext cx="4069795" cy="4462760"/>
          </a:xfrm>
          <a:prstGeom prst="rect">
            <a:avLst/>
          </a:prstGeom>
        </p:spPr>
        <p:txBody>
          <a:bodyPr wrap="square">
            <a:spAutoFit/>
          </a:bodyPr>
          <a:lstStyle/>
          <a:p>
            <a:pPr algn="just">
              <a:lnSpc>
                <a:spcPct val="200000"/>
              </a:lnSpc>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深圳出国游游客在</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境外各国停留</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天数的特征：停留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51.1%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9.8%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15.2%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天以上</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。大部分游客在国外不同国家以</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天以内的短期旅游为主，共</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75.3%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p>
            <a:pPr indent="355600" algn="just">
              <a:lnSpc>
                <a:spcPct val="200000"/>
              </a:lnSpc>
            </a:pP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5" name="图表 4"/>
          <p:cNvGraphicFramePr/>
          <p:nvPr/>
        </p:nvGraphicFramePr>
        <p:xfrm>
          <a:off x="5183280" y="2008119"/>
          <a:ext cx="6401640" cy="3959881"/>
        </p:xfrm>
        <a:graphic>
          <a:graphicData uri="http://schemas.openxmlformats.org/drawingml/2006/chart">
            <c:chart xmlns:c="http://schemas.openxmlformats.org/drawingml/2006/chart" xmlns:r="http://schemas.openxmlformats.org/officeDocument/2006/relationships" r:id="rId2"/>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38</a:t>
            </a:fld>
            <a:endParaRPr lang="zh-CN" altLang="en-US" dirty="0"/>
          </a:p>
        </p:txBody>
      </p:sp>
      <p:pic>
        <p:nvPicPr>
          <p:cNvPr id="6" name="图片 5"/>
          <p:cNvPicPr>
            <a:picLocks noChangeAspect="1"/>
          </p:cNvPicPr>
          <p:nvPr/>
        </p:nvPicPr>
        <p:blipFill>
          <a:blip r:embed="rId3"/>
          <a:stretch>
            <a:fillRect/>
          </a:stretch>
        </p:blipFill>
        <p:spPr>
          <a:xfrm>
            <a:off x="10367319" y="62776"/>
            <a:ext cx="833521" cy="763300"/>
          </a:xfrm>
          <a:prstGeom prst="rect">
            <a:avLst/>
          </a:prstGeom>
        </p:spPr>
      </p:pic>
      <p:pic>
        <p:nvPicPr>
          <p:cNvPr id="8" name="图片 7"/>
          <p:cNvPicPr>
            <a:picLocks noChangeAspect="1"/>
          </p:cNvPicPr>
          <p:nvPr/>
        </p:nvPicPr>
        <p:blipFill>
          <a:blip r:embed="rId4"/>
          <a:stretch>
            <a:fillRect/>
          </a:stretch>
        </p:blipFill>
        <p:spPr>
          <a:xfrm>
            <a:off x="11200841" y="62776"/>
            <a:ext cx="890522" cy="76120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81177"/>
            <a:ext cx="12189481" cy="346867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a:latin typeface="华文琥珀" panose="02010800040101010101" pitchFamily="2" charset="-122"/>
                <a:ea typeface="华文琥珀" panose="02010800040101010101" pitchFamily="2" charset="-122"/>
              </a:rPr>
              <a:t>谢谢观看</a:t>
            </a:r>
          </a:p>
        </p:txBody>
      </p:sp>
      <p:sp>
        <p:nvSpPr>
          <p:cNvPr id="3" name="灯片编号占位符 2"/>
          <p:cNvSpPr>
            <a:spLocks noGrp="1"/>
          </p:cNvSpPr>
          <p:nvPr>
            <p:ph type="sldNum" sz="quarter" idx="12"/>
          </p:nvPr>
        </p:nvSpPr>
        <p:spPr/>
        <p:txBody>
          <a:bodyPr/>
          <a:lstStyle/>
          <a:p>
            <a:fld id="{091724DE-F2C0-4355-A5F3-6327789F68F2}" type="slidenum">
              <a:rPr lang="zh-CN" altLang="en-US" smtClean="0"/>
              <a:t>39</a:t>
            </a:fld>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深圳接待</a:t>
            </a:r>
            <a:r>
              <a:rPr lang="zh-CN" altLang="en-US" sz="2800" dirty="0" smtClean="0">
                <a:solidFill>
                  <a:schemeClr val="tx1"/>
                </a:solidFill>
                <a:latin typeface="黑体" panose="02010609060101010101" pitchFamily="49" charset="-122"/>
                <a:ea typeface="黑体" panose="02010609060101010101" pitchFamily="49" charset="-122"/>
              </a:rPr>
              <a:t>游客数量</a:t>
            </a:r>
            <a:r>
              <a:rPr lang="zh-CN" altLang="en-US" sz="2800" dirty="0">
                <a:solidFill>
                  <a:schemeClr val="tx1"/>
                </a:solidFill>
                <a:latin typeface="黑体" panose="02010609060101010101" pitchFamily="49" charset="-122"/>
                <a:ea typeface="黑体" panose="02010609060101010101" pitchFamily="49" charset="-122"/>
              </a:rPr>
              <a:t>及走势</a:t>
            </a:r>
          </a:p>
        </p:txBody>
      </p:sp>
      <p:sp>
        <p:nvSpPr>
          <p:cNvPr id="7" name="矩形 6"/>
          <p:cNvSpPr/>
          <p:nvPr/>
        </p:nvSpPr>
        <p:spPr>
          <a:xfrm>
            <a:off x="470451" y="1119818"/>
            <a:ext cx="10966175" cy="923330"/>
          </a:xfrm>
          <a:prstGeom prst="rect">
            <a:avLst/>
          </a:prstGeom>
        </p:spPr>
        <p:txBody>
          <a:bodyPr wrap="square">
            <a:spAutoFit/>
          </a:bodyPr>
          <a:lstStyle/>
          <a:p>
            <a:pPr indent="355600" algn="just">
              <a:lnSpc>
                <a:spcPct val="150000"/>
              </a:lnSpc>
            </a:pP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2018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月深圳接待国内游客共计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1190.3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万</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人次，</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日至</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日端午假期时段接待</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游客</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数量较多，节假日</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期间做好游客的交通、住宿、餐饮等指引工作仍然十分</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重要引。每日游客数量如下图所示：</a:t>
            </a:r>
            <a:endParaRPr lang="zh-CN" altLang="en-US" dirty="0"/>
          </a:p>
        </p:txBody>
      </p:sp>
      <p:sp>
        <p:nvSpPr>
          <p:cNvPr id="3" name="灯片编号占位符 2"/>
          <p:cNvSpPr>
            <a:spLocks noGrp="1"/>
          </p:cNvSpPr>
          <p:nvPr>
            <p:ph type="sldNum" sz="quarter" idx="12"/>
          </p:nvPr>
        </p:nvSpPr>
        <p:spPr/>
        <p:txBody>
          <a:bodyPr/>
          <a:lstStyle/>
          <a:p>
            <a:fld id="{091724DE-F2C0-4355-A5F3-6327789F68F2}" type="slidenum">
              <a:rPr lang="zh-CN" altLang="en-US" smtClean="0"/>
              <a:t>4</a:t>
            </a:fld>
            <a:endParaRPr lang="zh-CN" altLang="en-US" dirty="0"/>
          </a:p>
        </p:txBody>
      </p:sp>
      <p:pic>
        <p:nvPicPr>
          <p:cNvPr id="8" name="图片 7"/>
          <p:cNvPicPr>
            <a:picLocks noChangeAspect="1"/>
          </p:cNvPicPr>
          <p:nvPr/>
        </p:nvPicPr>
        <p:blipFill>
          <a:blip r:embed="rId3"/>
          <a:stretch>
            <a:fillRect/>
          </a:stretch>
        </p:blipFill>
        <p:spPr>
          <a:xfrm>
            <a:off x="10367319" y="62776"/>
            <a:ext cx="833521" cy="763300"/>
          </a:xfrm>
          <a:prstGeom prst="rect">
            <a:avLst/>
          </a:prstGeom>
        </p:spPr>
      </p:pic>
      <p:pic>
        <p:nvPicPr>
          <p:cNvPr id="9" name="图片 8"/>
          <p:cNvPicPr>
            <a:picLocks noChangeAspect="1"/>
          </p:cNvPicPr>
          <p:nvPr/>
        </p:nvPicPr>
        <p:blipFill>
          <a:blip r:embed="rId4"/>
          <a:stretch>
            <a:fillRect/>
          </a:stretch>
        </p:blipFill>
        <p:spPr>
          <a:xfrm>
            <a:off x="11200841" y="62776"/>
            <a:ext cx="890522" cy="761206"/>
          </a:xfrm>
          <a:prstGeom prst="rect">
            <a:avLst/>
          </a:prstGeom>
        </p:spPr>
      </p:pic>
      <p:graphicFrame>
        <p:nvGraphicFramePr>
          <p:cNvPr id="11" name="图表 10"/>
          <p:cNvGraphicFramePr/>
          <p:nvPr>
            <p:extLst>
              <p:ext uri="{D42A27DB-BD31-4B8C-83A1-F6EECF244321}">
                <p14:modId xmlns:p14="http://schemas.microsoft.com/office/powerpoint/2010/main" val="4091377681"/>
              </p:ext>
            </p:extLst>
          </p:nvPr>
        </p:nvGraphicFramePr>
        <p:xfrm>
          <a:off x="1315797" y="2154388"/>
          <a:ext cx="9557885" cy="4090722"/>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国内来深圳</a:t>
            </a:r>
            <a:r>
              <a:rPr lang="zh-CN" altLang="en-US" sz="2800" dirty="0" smtClean="0">
                <a:solidFill>
                  <a:schemeClr val="tx1"/>
                </a:solidFill>
                <a:latin typeface="黑体" panose="02010609060101010101" pitchFamily="49" charset="-122"/>
                <a:ea typeface="黑体" panose="02010609060101010101" pitchFamily="49" charset="-122"/>
              </a:rPr>
              <a:t>游客来源</a:t>
            </a:r>
            <a:r>
              <a:rPr lang="zh-CN" altLang="en-US" sz="2800" dirty="0">
                <a:solidFill>
                  <a:schemeClr val="tx1"/>
                </a:solidFill>
                <a:latin typeface="黑体" panose="02010609060101010101" pitchFamily="49" charset="-122"/>
                <a:ea typeface="黑体" panose="02010609060101010101" pitchFamily="49" charset="-122"/>
              </a:rPr>
              <a:t>省区分布</a:t>
            </a:r>
          </a:p>
        </p:txBody>
      </p:sp>
      <p:sp>
        <p:nvSpPr>
          <p:cNvPr id="7" name="矩形 6"/>
          <p:cNvSpPr/>
          <p:nvPr/>
        </p:nvSpPr>
        <p:spPr>
          <a:xfrm>
            <a:off x="263574" y="780330"/>
            <a:ext cx="11203623"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 2018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月来深圳的游客来源前</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省份是</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：广东</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40.4%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上海占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7.8</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、湖南占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7.7%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、湖北占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、北京占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4.8%</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广东省内游客以广州、东莞、惠州、佛山</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和汕头居多</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5" name="灯片编号占位符 4"/>
          <p:cNvSpPr>
            <a:spLocks noGrp="1"/>
          </p:cNvSpPr>
          <p:nvPr>
            <p:ph type="sldNum" sz="quarter" idx="12"/>
          </p:nvPr>
        </p:nvSpPr>
        <p:spPr>
          <a:xfrm>
            <a:off x="8617323" y="6329456"/>
            <a:ext cx="2743200" cy="365125"/>
          </a:xfrm>
        </p:spPr>
        <p:txBody>
          <a:bodyPr/>
          <a:lstStyle/>
          <a:p>
            <a:fld id="{091724DE-F2C0-4355-A5F3-6327789F68F2}" type="slidenum">
              <a:rPr lang="zh-CN" altLang="en-US" smtClean="0"/>
              <a:t>5</a:t>
            </a:fld>
            <a:endParaRPr lang="zh-CN" altLang="en-US" dirty="0"/>
          </a:p>
        </p:txBody>
      </p:sp>
      <p:pic>
        <p:nvPicPr>
          <p:cNvPr id="9" name="图片 8"/>
          <p:cNvPicPr>
            <a:picLocks noChangeAspect="1"/>
          </p:cNvPicPr>
          <p:nvPr/>
        </p:nvPicPr>
        <p:blipFill>
          <a:blip r:embed="rId2"/>
          <a:stretch>
            <a:fillRect/>
          </a:stretch>
        </p:blipFill>
        <p:spPr>
          <a:xfrm>
            <a:off x="10367319" y="62776"/>
            <a:ext cx="833521" cy="763300"/>
          </a:xfrm>
          <a:prstGeom prst="rect">
            <a:avLst/>
          </a:prstGeom>
        </p:spPr>
      </p:pic>
      <p:pic>
        <p:nvPicPr>
          <p:cNvPr id="10" name="图片 9"/>
          <p:cNvPicPr>
            <a:picLocks noChangeAspect="1"/>
          </p:cNvPicPr>
          <p:nvPr/>
        </p:nvPicPr>
        <p:blipFill>
          <a:blip r:embed="rId3"/>
          <a:stretch>
            <a:fillRect/>
          </a:stretch>
        </p:blipFill>
        <p:spPr>
          <a:xfrm>
            <a:off x="11200841" y="62776"/>
            <a:ext cx="890522" cy="761206"/>
          </a:xfrm>
          <a:prstGeom prst="rect">
            <a:avLst/>
          </a:prstGeom>
        </p:spPr>
      </p:pic>
      <p:sp>
        <p:nvSpPr>
          <p:cNvPr id="13" name="矩形 12"/>
          <p:cNvSpPr/>
          <p:nvPr/>
        </p:nvSpPr>
        <p:spPr>
          <a:xfrm>
            <a:off x="4339264" y="2787511"/>
            <a:ext cx="1954696"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广东</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40.4%</a:t>
            </a: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上海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7.8%</a:t>
            </a: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湖南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7.7%</a:t>
            </a: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湖北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5.1%</a:t>
            </a: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北京</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4.8%</a:t>
            </a: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河南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4.0%</a:t>
            </a: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江苏</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3.9%</a:t>
            </a: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广西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2.9%</a:t>
            </a: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江西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2.4%</a:t>
            </a: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福建</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2.0%</a:t>
            </a:r>
          </a:p>
        </p:txBody>
      </p:sp>
      <p:sp>
        <p:nvSpPr>
          <p:cNvPr id="16" name="矩形 15"/>
          <p:cNvSpPr/>
          <p:nvPr/>
        </p:nvSpPr>
        <p:spPr>
          <a:xfrm>
            <a:off x="10367319" y="2787511"/>
            <a:ext cx="1934817"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40.6%</a:t>
            </a: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东莞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16.3%</a:t>
            </a: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惠州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5.7%</a:t>
            </a: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佛山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5.5%</a:t>
            </a: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汕头</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4.1%</a:t>
            </a: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珠海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3.9%</a:t>
            </a: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揭</a:t>
            </a:r>
            <a:r>
              <a:rPr lang="zh-CN" altLang="en-US" dirty="0">
                <a:solidFill>
                  <a:schemeClr val="bg1"/>
                </a:solidFill>
                <a:latin typeface="黑体" panose="02010609060101010101" pitchFamily="49" charset="-122"/>
                <a:ea typeface="黑体" panose="02010609060101010101" pitchFamily="49" charset="-122"/>
              </a:rPr>
              <a:t>阳	</a:t>
            </a:r>
            <a:r>
              <a:rPr lang="en-US" altLang="zh-CN" dirty="0">
                <a:solidFill>
                  <a:schemeClr val="bg1"/>
                </a:solidFill>
                <a:latin typeface="黑体" panose="02010609060101010101" pitchFamily="49" charset="-122"/>
                <a:ea typeface="黑体" panose="02010609060101010101" pitchFamily="49" charset="-122"/>
              </a:rPr>
              <a:t>3.9%</a:t>
            </a: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湛江</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3.1%</a:t>
            </a: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中山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2.7%</a:t>
            </a: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汕</a:t>
            </a:r>
            <a:r>
              <a:rPr lang="zh-CN" altLang="en-US" dirty="0">
                <a:solidFill>
                  <a:schemeClr val="bg1"/>
                </a:solidFill>
                <a:latin typeface="黑体" panose="02010609060101010101" pitchFamily="49" charset="-122"/>
                <a:ea typeface="黑体" panose="02010609060101010101" pitchFamily="49" charset="-122"/>
              </a:rPr>
              <a:t>尾	</a:t>
            </a:r>
            <a:r>
              <a:rPr lang="en-US" altLang="zh-CN" dirty="0">
                <a:solidFill>
                  <a:schemeClr val="bg1"/>
                </a:solidFill>
                <a:latin typeface="黑体" panose="02010609060101010101" pitchFamily="49" charset="-122"/>
                <a:ea typeface="黑体" panose="02010609060101010101" pitchFamily="49" charset="-122"/>
              </a:rPr>
              <a:t>2.7%</a:t>
            </a:r>
          </a:p>
        </p:txBody>
      </p:sp>
      <p:pic>
        <p:nvPicPr>
          <p:cNvPr id="2" name="图片 1"/>
          <p:cNvPicPr>
            <a:picLocks noChangeAspect="1"/>
          </p:cNvPicPr>
          <p:nvPr/>
        </p:nvPicPr>
        <p:blipFill>
          <a:blip r:embed="rId4"/>
          <a:stretch>
            <a:fillRect/>
          </a:stretch>
        </p:blipFill>
        <p:spPr>
          <a:xfrm>
            <a:off x="75565" y="2787650"/>
            <a:ext cx="4182110" cy="3038475"/>
          </a:xfrm>
          <a:prstGeom prst="rect">
            <a:avLst/>
          </a:prstGeom>
        </p:spPr>
      </p:pic>
      <p:pic>
        <p:nvPicPr>
          <p:cNvPr id="6" name="图片 5"/>
          <p:cNvPicPr>
            <a:picLocks noChangeAspect="1"/>
          </p:cNvPicPr>
          <p:nvPr/>
        </p:nvPicPr>
        <p:blipFill>
          <a:blip r:embed="rId5"/>
          <a:stretch>
            <a:fillRect/>
          </a:stretch>
        </p:blipFill>
        <p:spPr>
          <a:xfrm>
            <a:off x="6041390" y="2787650"/>
            <a:ext cx="4213225" cy="303784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来深圳游客总体特征分析</a:t>
            </a:r>
          </a:p>
        </p:txBody>
      </p:sp>
      <p:sp>
        <p:nvSpPr>
          <p:cNvPr id="7" name="矩形 6"/>
          <p:cNvSpPr/>
          <p:nvPr/>
        </p:nvSpPr>
        <p:spPr>
          <a:xfrm>
            <a:off x="290926" y="1066932"/>
            <a:ext cx="11293874" cy="1200329"/>
          </a:xfrm>
          <a:prstGeom prst="rect">
            <a:avLst/>
          </a:prstGeom>
        </p:spPr>
        <p:txBody>
          <a:bodyPr wrap="square">
            <a:spAutoFit/>
          </a:bodyPr>
          <a:lstStyle/>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来深圳的游客</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为男性、</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为女性；游客年龄分布特征是</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岁及以下的少年占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15-24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岁青年占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25.9%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25-44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岁的壮盛年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28.3%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45-64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岁的中年占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17.0%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65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岁及以上的老年</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，游客以壮盛年为主。</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6" name="组合 5"/>
          <p:cNvGrpSpPr/>
          <p:nvPr/>
        </p:nvGrpSpPr>
        <p:grpSpPr>
          <a:xfrm>
            <a:off x="1332080" y="2956973"/>
            <a:ext cx="2786136" cy="2696339"/>
            <a:chOff x="3609204" y="3734797"/>
            <a:chExt cx="2624407" cy="2572190"/>
          </a:xfrm>
          <a:effectLst>
            <a:outerShdw blurRad="50800" dist="38100" dir="2700000" algn="tl" rotWithShape="0">
              <a:prstClr val="black">
                <a:alpha val="40000"/>
              </a:prstClr>
            </a:outerShdw>
          </a:effectLst>
        </p:grpSpPr>
        <p:grpSp>
          <p:nvGrpSpPr>
            <p:cNvPr id="5" name="组合 4"/>
            <p:cNvGrpSpPr/>
            <p:nvPr/>
          </p:nvGrpSpPr>
          <p:grpSpPr>
            <a:xfrm>
              <a:off x="3609204" y="3734797"/>
              <a:ext cx="2624407" cy="2572190"/>
              <a:chOff x="3609204" y="3734797"/>
              <a:chExt cx="2624407" cy="2572190"/>
            </a:xfrm>
          </p:grpSpPr>
          <p:sp>
            <p:nvSpPr>
              <p:cNvPr id="2" name="椭圆 1"/>
              <p:cNvSpPr/>
              <p:nvPr/>
            </p:nvSpPr>
            <p:spPr>
              <a:xfrm>
                <a:off x="3609204" y="3734797"/>
                <a:ext cx="2624407" cy="2572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3" descr="C:\Users\shizhen.xie\Desktop\2013012110560638_easyicon_cn_128.png"/>
              <p:cNvPicPr>
                <a:picLocks noChangeAspect="1" noChangeArrowheads="1"/>
              </p:cNvPicPr>
              <p:nvPr/>
            </p:nvPicPr>
            <p:blipFill>
              <a:blip r:embed="rId2" cstate="print"/>
              <a:srcRect/>
              <a:stretch>
                <a:fillRect/>
              </a:stretch>
            </p:blipFill>
            <p:spPr bwMode="auto">
              <a:xfrm flipH="1">
                <a:off x="4744587" y="4307026"/>
                <a:ext cx="1261076" cy="1164070"/>
              </a:xfrm>
              <a:prstGeom prst="rect">
                <a:avLst/>
              </a:prstGeom>
              <a:noFill/>
              <a:ln w="9525">
                <a:noFill/>
                <a:miter lim="800000"/>
                <a:headEnd/>
                <a:tailEnd/>
              </a:ln>
            </p:spPr>
          </p:pic>
          <p:pic>
            <p:nvPicPr>
              <p:cNvPr id="14" name="Picture 4" descr="C:\Users\shizhen.xie\Desktop\20130121105611342_easyicon_cn_128.png"/>
              <p:cNvPicPr>
                <a:picLocks noChangeAspect="1" noChangeArrowheads="1"/>
              </p:cNvPicPr>
              <p:nvPr/>
            </p:nvPicPr>
            <p:blipFill>
              <a:blip r:embed="rId3" cstate="print"/>
              <a:srcRect/>
              <a:stretch>
                <a:fillRect/>
              </a:stretch>
            </p:blipFill>
            <p:spPr bwMode="auto">
              <a:xfrm>
                <a:off x="3770374" y="4259318"/>
                <a:ext cx="1148668" cy="1211781"/>
              </a:xfrm>
              <a:prstGeom prst="rect">
                <a:avLst/>
              </a:prstGeom>
              <a:noFill/>
              <a:ln w="9525">
                <a:noFill/>
                <a:miter lim="800000"/>
                <a:headEnd/>
                <a:tailEnd/>
              </a:ln>
            </p:spPr>
          </p:pic>
          <p:sp>
            <p:nvSpPr>
              <p:cNvPr id="11" name="文本框 10"/>
              <p:cNvSpPr txBox="1"/>
              <p:nvPr/>
            </p:nvSpPr>
            <p:spPr>
              <a:xfrm>
                <a:off x="4098668" y="5439655"/>
                <a:ext cx="1027756" cy="440408"/>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45% </a:t>
                </a:r>
                <a:endParaRPr lang="zh-CN" altLang="en-US" sz="2400" dirty="0">
                  <a:solidFill>
                    <a:schemeClr val="bg1"/>
                  </a:solidFill>
                  <a:latin typeface="黑体" panose="02010609060101010101" pitchFamily="49" charset="-122"/>
                  <a:ea typeface="黑体" panose="02010609060101010101" pitchFamily="49" charset="-122"/>
                </a:endParaRPr>
              </a:p>
            </p:txBody>
          </p:sp>
        </p:grpSp>
        <p:sp>
          <p:nvSpPr>
            <p:cNvPr id="16" name="文本框 15"/>
            <p:cNvSpPr txBox="1"/>
            <p:nvPr/>
          </p:nvSpPr>
          <p:spPr>
            <a:xfrm>
              <a:off x="5205855" y="5439655"/>
              <a:ext cx="1027756" cy="440408"/>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55% </a:t>
              </a:r>
              <a:endParaRPr lang="zh-CN" altLang="en-US" sz="2400" dirty="0">
                <a:solidFill>
                  <a:schemeClr val="bg1"/>
                </a:solidFill>
                <a:latin typeface="黑体" panose="02010609060101010101" pitchFamily="49" charset="-122"/>
                <a:ea typeface="黑体" panose="02010609060101010101" pitchFamily="49" charset="-122"/>
              </a:endParaRPr>
            </a:p>
          </p:txBody>
        </p:sp>
      </p:grpSp>
      <p:sp>
        <p:nvSpPr>
          <p:cNvPr id="8" name="灯片编号占位符 7"/>
          <p:cNvSpPr>
            <a:spLocks noGrp="1"/>
          </p:cNvSpPr>
          <p:nvPr>
            <p:ph type="sldNum" sz="quarter" idx="12"/>
          </p:nvPr>
        </p:nvSpPr>
        <p:spPr/>
        <p:txBody>
          <a:bodyPr/>
          <a:lstStyle/>
          <a:p>
            <a:fld id="{091724DE-F2C0-4355-A5F3-6327789F68F2}" type="slidenum">
              <a:rPr lang="zh-CN" altLang="en-US" smtClean="0"/>
              <a:t>6</a:t>
            </a:fld>
            <a:endParaRPr lang="zh-CN" altLang="en-US" dirty="0"/>
          </a:p>
        </p:txBody>
      </p:sp>
      <p:pic>
        <p:nvPicPr>
          <p:cNvPr id="15" name="图片 14"/>
          <p:cNvPicPr>
            <a:picLocks noChangeAspect="1"/>
          </p:cNvPicPr>
          <p:nvPr/>
        </p:nvPicPr>
        <p:blipFill>
          <a:blip r:embed="rId4"/>
          <a:stretch>
            <a:fillRect/>
          </a:stretch>
        </p:blipFill>
        <p:spPr>
          <a:xfrm>
            <a:off x="10367319" y="62776"/>
            <a:ext cx="833521" cy="763300"/>
          </a:xfrm>
          <a:prstGeom prst="rect">
            <a:avLst/>
          </a:prstGeom>
        </p:spPr>
      </p:pic>
      <p:pic>
        <p:nvPicPr>
          <p:cNvPr id="17" name="图片 16"/>
          <p:cNvPicPr>
            <a:picLocks noChangeAspect="1"/>
          </p:cNvPicPr>
          <p:nvPr/>
        </p:nvPicPr>
        <p:blipFill>
          <a:blip r:embed="rId5"/>
          <a:stretch>
            <a:fillRect/>
          </a:stretch>
        </p:blipFill>
        <p:spPr>
          <a:xfrm>
            <a:off x="11200841" y="62776"/>
            <a:ext cx="890522" cy="761206"/>
          </a:xfrm>
          <a:prstGeom prst="rect">
            <a:avLst/>
          </a:prstGeom>
        </p:spPr>
      </p:pic>
      <p:graphicFrame>
        <p:nvGraphicFramePr>
          <p:cNvPr id="18" name="图表 17"/>
          <p:cNvGraphicFramePr/>
          <p:nvPr>
            <p:extLst>
              <p:ext uri="{D42A27DB-BD31-4B8C-83A1-F6EECF244321}">
                <p14:modId xmlns:p14="http://schemas.microsoft.com/office/powerpoint/2010/main" val="478498869"/>
              </p:ext>
            </p:extLst>
          </p:nvPr>
        </p:nvGraphicFramePr>
        <p:xfrm>
          <a:off x="4637843" y="2265615"/>
          <a:ext cx="6873437" cy="4455860"/>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来深圳游客交通工具分析</a:t>
            </a:r>
          </a:p>
        </p:txBody>
      </p:sp>
      <p:sp>
        <p:nvSpPr>
          <p:cNvPr id="7" name="矩形 6"/>
          <p:cNvSpPr/>
          <p:nvPr/>
        </p:nvSpPr>
        <p:spPr>
          <a:xfrm>
            <a:off x="597005" y="751620"/>
            <a:ext cx="10603835"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来深圳的游客使用</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交通工具中汽车</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63.2%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、飞机</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、火车</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30.1%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；汽车仍是来深圳的主要交通工具，做好各大汽车站的乘车路线安排、乘车指引与服务仍然十分重要。</a:t>
            </a:r>
            <a:endParaRPr lang="zh-CN"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2" name="图片 11"/>
          <p:cNvPicPr>
            <a:picLocks noChangeAspect="1"/>
          </p:cNvPicPr>
          <p:nvPr/>
        </p:nvPicPr>
        <p:blipFill>
          <a:blip r:embed="rId2"/>
          <a:stretch>
            <a:fillRect/>
          </a:stretch>
        </p:blipFill>
        <p:spPr>
          <a:xfrm>
            <a:off x="1326937" y="2904802"/>
            <a:ext cx="1013170" cy="668705"/>
          </a:xfrm>
          <a:prstGeom prst="rect">
            <a:avLst/>
          </a:prstGeom>
        </p:spPr>
      </p:pic>
      <p:pic>
        <p:nvPicPr>
          <p:cNvPr id="15" name="图片 14"/>
          <p:cNvPicPr>
            <a:picLocks noChangeAspect="1"/>
          </p:cNvPicPr>
          <p:nvPr/>
        </p:nvPicPr>
        <p:blipFill>
          <a:blip r:embed="rId3"/>
          <a:stretch>
            <a:fillRect/>
          </a:stretch>
        </p:blipFill>
        <p:spPr>
          <a:xfrm>
            <a:off x="1326937" y="4034886"/>
            <a:ext cx="1013169" cy="680235"/>
          </a:xfrm>
          <a:prstGeom prst="rect">
            <a:avLst/>
          </a:prstGeom>
        </p:spPr>
      </p:pic>
      <p:pic>
        <p:nvPicPr>
          <p:cNvPr id="17" name="图片 16"/>
          <p:cNvPicPr>
            <a:picLocks noChangeAspect="1"/>
          </p:cNvPicPr>
          <p:nvPr/>
        </p:nvPicPr>
        <p:blipFill>
          <a:blip r:embed="rId4"/>
          <a:stretch>
            <a:fillRect/>
          </a:stretch>
        </p:blipFill>
        <p:spPr>
          <a:xfrm>
            <a:off x="1326937" y="5184058"/>
            <a:ext cx="1013169" cy="680235"/>
          </a:xfrm>
          <a:prstGeom prst="rect">
            <a:avLst/>
          </a:prstGeom>
        </p:spPr>
      </p:pic>
      <p:sp>
        <p:nvSpPr>
          <p:cNvPr id="20" name="文本框 19"/>
          <p:cNvSpPr txBox="1"/>
          <p:nvPr/>
        </p:nvSpPr>
        <p:spPr>
          <a:xfrm>
            <a:off x="2576965" y="2958454"/>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汽车</a:t>
            </a:r>
            <a:r>
              <a:rPr lang="en-US" altLang="zh-CN" sz="2000" dirty="0" smtClean="0">
                <a:solidFill>
                  <a:schemeClr val="bg1"/>
                </a:solidFill>
                <a:latin typeface="黑体" panose="02010609060101010101" pitchFamily="49" charset="-122"/>
                <a:ea typeface="黑体" panose="02010609060101010101" pitchFamily="49" charset="-122"/>
              </a:rPr>
              <a:t>63.2%</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1" name="文本框 20"/>
          <p:cNvSpPr txBox="1"/>
          <p:nvPr/>
        </p:nvSpPr>
        <p:spPr>
          <a:xfrm>
            <a:off x="2576965" y="4174948"/>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飞机</a:t>
            </a:r>
            <a:r>
              <a:rPr lang="en-US" altLang="zh-CN" sz="2000" dirty="0" smtClean="0">
                <a:solidFill>
                  <a:schemeClr val="bg1"/>
                </a:solidFill>
                <a:latin typeface="黑体" panose="02010609060101010101" pitchFamily="49" charset="-122"/>
                <a:ea typeface="黑体" panose="02010609060101010101" pitchFamily="49" charset="-122"/>
              </a:rPr>
              <a:t>6.7%</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22" name="文本框 21"/>
          <p:cNvSpPr txBox="1"/>
          <p:nvPr/>
        </p:nvSpPr>
        <p:spPr>
          <a:xfrm>
            <a:off x="2576965" y="5324120"/>
            <a:ext cx="1918224" cy="400110"/>
          </a:xfrm>
          <a:prstGeom prst="rect">
            <a:avLst/>
          </a:prstGeom>
          <a:noFill/>
        </p:spPr>
        <p:txBody>
          <a:bodyPr wrap="square" rtlCol="0">
            <a:spAutoFit/>
          </a:bodyPr>
          <a:lstStyle/>
          <a:p>
            <a:r>
              <a:rPr lang="zh-CN" altLang="en-US" sz="2000" dirty="0" smtClean="0">
                <a:solidFill>
                  <a:schemeClr val="bg1"/>
                </a:solidFill>
                <a:latin typeface="黑体" panose="02010609060101010101" pitchFamily="49" charset="-122"/>
                <a:ea typeface="黑体" panose="02010609060101010101" pitchFamily="49" charset="-122"/>
              </a:rPr>
              <a:t>火车</a:t>
            </a:r>
            <a:r>
              <a:rPr lang="en-US" altLang="zh-CN" sz="2000" dirty="0" smtClean="0">
                <a:solidFill>
                  <a:schemeClr val="bg1"/>
                </a:solidFill>
                <a:latin typeface="黑体" panose="02010609060101010101" pitchFamily="49" charset="-122"/>
                <a:ea typeface="黑体" panose="02010609060101010101" pitchFamily="49" charset="-122"/>
              </a:rPr>
              <a:t>30.1%</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19" name="文本框 18"/>
          <p:cNvSpPr txBox="1"/>
          <p:nvPr/>
        </p:nvSpPr>
        <p:spPr>
          <a:xfrm>
            <a:off x="4103050" y="2979610"/>
            <a:ext cx="7332637"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其中：</a:t>
            </a:r>
            <a:r>
              <a:rPr lang="zh-CN" altLang="en-US" sz="2000" dirty="0" smtClean="0">
                <a:solidFill>
                  <a:schemeClr val="bg1"/>
                </a:solidFill>
                <a:latin typeface="黑体" panose="02010609060101010101" pitchFamily="49" charset="-122"/>
                <a:ea typeface="黑体" panose="02010609060101010101" pitchFamily="49" charset="-122"/>
              </a:rPr>
              <a:t>广东</a:t>
            </a:r>
            <a:r>
              <a:rPr lang="en-US" altLang="zh-CN" sz="2000" dirty="0" smtClean="0">
                <a:solidFill>
                  <a:schemeClr val="bg1"/>
                </a:solidFill>
                <a:latin typeface="黑体" panose="02010609060101010101" pitchFamily="49" charset="-122"/>
                <a:ea typeface="黑体" panose="02010609060101010101" pitchFamily="49" charset="-122"/>
              </a:rPr>
              <a:t>37.5%</a:t>
            </a:r>
            <a:r>
              <a:rPr lang="zh-CN" altLang="en-US" sz="2000" dirty="0" smtClean="0">
                <a:solidFill>
                  <a:schemeClr val="bg1"/>
                </a:solidFill>
                <a:latin typeface="黑体" panose="02010609060101010101" pitchFamily="49" charset="-122"/>
                <a:ea typeface="黑体" panose="02010609060101010101" pitchFamily="49" charset="-122"/>
              </a:rPr>
              <a:t>，上海</a:t>
            </a:r>
            <a:r>
              <a:rPr lang="en-US" altLang="zh-CN" sz="2000" dirty="0" smtClean="0">
                <a:solidFill>
                  <a:schemeClr val="bg1"/>
                </a:solidFill>
                <a:latin typeface="黑体" panose="02010609060101010101" pitchFamily="49" charset="-122"/>
                <a:ea typeface="黑体" panose="02010609060101010101" pitchFamily="49" charset="-122"/>
              </a:rPr>
              <a:t>10.3%</a:t>
            </a:r>
            <a:r>
              <a:rPr lang="zh-CN" altLang="en-US" sz="2000" dirty="0">
                <a:solidFill>
                  <a:schemeClr val="bg1"/>
                </a:solidFill>
                <a:latin typeface="黑体" panose="02010609060101010101" pitchFamily="49" charset="-122"/>
                <a:ea typeface="黑体" panose="02010609060101010101" pitchFamily="49" charset="-122"/>
              </a:rPr>
              <a:t>，湖南</a:t>
            </a:r>
            <a:r>
              <a:rPr lang="en-US" altLang="zh-CN" sz="2000" dirty="0" smtClean="0">
                <a:solidFill>
                  <a:schemeClr val="bg1"/>
                </a:solidFill>
                <a:latin typeface="黑体" panose="02010609060101010101" pitchFamily="49" charset="-122"/>
                <a:ea typeface="黑体" panose="02010609060101010101" pitchFamily="49" charset="-122"/>
              </a:rPr>
              <a:t>8.5%</a:t>
            </a:r>
            <a:r>
              <a:rPr lang="zh-CN" altLang="en-US" sz="2000" dirty="0">
                <a:solidFill>
                  <a:schemeClr val="bg1"/>
                </a:solidFill>
                <a:latin typeface="黑体" panose="02010609060101010101" pitchFamily="49" charset="-122"/>
                <a:ea typeface="黑体" panose="02010609060101010101" pitchFamily="49" charset="-122"/>
              </a:rPr>
              <a:t>，其它各省共</a:t>
            </a:r>
            <a:r>
              <a:rPr lang="zh-CN" altLang="en-US" sz="2000" dirty="0" smtClean="0">
                <a:solidFill>
                  <a:schemeClr val="bg1"/>
                </a:solidFill>
                <a:latin typeface="黑体" panose="02010609060101010101" pitchFamily="49" charset="-122"/>
                <a:ea typeface="黑体" panose="02010609060101010101" pitchFamily="49" charset="-122"/>
              </a:rPr>
              <a:t>占</a:t>
            </a:r>
            <a:r>
              <a:rPr lang="en-US" altLang="zh-CN" sz="2000" dirty="0" smtClean="0">
                <a:solidFill>
                  <a:schemeClr val="bg1"/>
                </a:solidFill>
                <a:latin typeface="黑体" panose="02010609060101010101" pitchFamily="49" charset="-122"/>
                <a:ea typeface="黑体" panose="02010609060101010101" pitchFamily="49" charset="-122"/>
              </a:rPr>
              <a:t>43.7%</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t>7</a:t>
            </a:fld>
            <a:endParaRPr lang="zh-CN" altLang="en-US" dirty="0"/>
          </a:p>
        </p:txBody>
      </p:sp>
      <p:pic>
        <p:nvPicPr>
          <p:cNvPr id="14" name="图片 13"/>
          <p:cNvPicPr>
            <a:picLocks noChangeAspect="1"/>
          </p:cNvPicPr>
          <p:nvPr/>
        </p:nvPicPr>
        <p:blipFill>
          <a:blip r:embed="rId5"/>
          <a:stretch>
            <a:fillRect/>
          </a:stretch>
        </p:blipFill>
        <p:spPr>
          <a:xfrm>
            <a:off x="10367319" y="62776"/>
            <a:ext cx="833521" cy="763300"/>
          </a:xfrm>
          <a:prstGeom prst="rect">
            <a:avLst/>
          </a:prstGeom>
        </p:spPr>
      </p:pic>
      <p:pic>
        <p:nvPicPr>
          <p:cNvPr id="16" name="图片 15"/>
          <p:cNvPicPr>
            <a:picLocks noChangeAspect="1"/>
          </p:cNvPicPr>
          <p:nvPr/>
        </p:nvPicPr>
        <p:blipFill>
          <a:blip r:embed="rId6"/>
          <a:stretch>
            <a:fillRect/>
          </a:stretch>
        </p:blipFill>
        <p:spPr>
          <a:xfrm>
            <a:off x="11200841" y="62776"/>
            <a:ext cx="890522" cy="761206"/>
          </a:xfrm>
          <a:prstGeom prst="rect">
            <a:avLst/>
          </a:prstGeom>
        </p:spPr>
      </p:pic>
      <p:sp>
        <p:nvSpPr>
          <p:cNvPr id="5" name="矩形 4"/>
          <p:cNvSpPr/>
          <p:nvPr/>
        </p:nvSpPr>
        <p:spPr>
          <a:xfrm>
            <a:off x="4103050" y="5349130"/>
            <a:ext cx="6417141" cy="646331"/>
          </a:xfrm>
          <a:prstGeom prst="rect">
            <a:avLst/>
          </a:prstGeom>
        </p:spPr>
        <p:txBody>
          <a:bodyPr wrap="none">
            <a:spAutoFit/>
          </a:bodyPr>
          <a:lstStyle/>
          <a:p>
            <a:r>
              <a:rPr lang="zh-CN" altLang="en-US" dirty="0">
                <a:solidFill>
                  <a:schemeClr val="bg1"/>
                </a:solidFill>
                <a:latin typeface="黑体" panose="02010609060101010101" pitchFamily="49" charset="-122"/>
                <a:ea typeface="黑体" panose="02010609060101010101" pitchFamily="49" charset="-122"/>
              </a:rPr>
              <a:t>其中：</a:t>
            </a:r>
            <a:r>
              <a:rPr lang="zh-CN" altLang="en-US" dirty="0" smtClean="0">
                <a:solidFill>
                  <a:schemeClr val="bg1"/>
                </a:solidFill>
                <a:latin typeface="黑体" panose="02010609060101010101" pitchFamily="49" charset="-122"/>
                <a:ea typeface="黑体" panose="02010609060101010101" pitchFamily="49" charset="-122"/>
              </a:rPr>
              <a:t>广东</a:t>
            </a:r>
            <a:r>
              <a:rPr lang="en-US" altLang="zh-CN" dirty="0" smtClean="0">
                <a:solidFill>
                  <a:schemeClr val="bg1"/>
                </a:solidFill>
                <a:latin typeface="黑体" panose="02010609060101010101" pitchFamily="49" charset="-122"/>
                <a:ea typeface="黑体" panose="02010609060101010101" pitchFamily="49" charset="-122"/>
              </a:rPr>
              <a:t>40.8%</a:t>
            </a:r>
            <a:r>
              <a:rPr lang="zh-CN" altLang="en-US" dirty="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湖南</a:t>
            </a:r>
            <a:r>
              <a:rPr lang="en-US" altLang="zh-CN" dirty="0" smtClean="0">
                <a:solidFill>
                  <a:schemeClr val="bg1"/>
                </a:solidFill>
                <a:latin typeface="黑体" panose="02010609060101010101" pitchFamily="49" charset="-122"/>
                <a:ea typeface="黑体" panose="02010609060101010101" pitchFamily="49" charset="-122"/>
              </a:rPr>
              <a:t>9.8%</a:t>
            </a:r>
            <a:r>
              <a:rPr lang="zh-CN" altLang="en-US" dirty="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湖北</a:t>
            </a:r>
            <a:r>
              <a:rPr lang="en-US" altLang="zh-CN" dirty="0" smtClean="0">
                <a:solidFill>
                  <a:schemeClr val="bg1"/>
                </a:solidFill>
                <a:latin typeface="黑体" panose="02010609060101010101" pitchFamily="49" charset="-122"/>
                <a:ea typeface="黑体" panose="02010609060101010101" pitchFamily="49" charset="-122"/>
              </a:rPr>
              <a:t>6.5%</a:t>
            </a:r>
            <a:r>
              <a:rPr lang="zh-CN" altLang="en-US" dirty="0">
                <a:solidFill>
                  <a:schemeClr val="bg1"/>
                </a:solidFill>
                <a:latin typeface="黑体" panose="02010609060101010101" pitchFamily="49" charset="-122"/>
                <a:ea typeface="黑体" panose="02010609060101010101" pitchFamily="49" charset="-122"/>
              </a:rPr>
              <a:t>，其它各省共占</a:t>
            </a:r>
            <a:r>
              <a:rPr lang="en-US" altLang="zh-CN" dirty="0" smtClean="0">
                <a:solidFill>
                  <a:schemeClr val="bg1"/>
                </a:solidFill>
                <a:latin typeface="黑体" panose="02010609060101010101" pitchFamily="49" charset="-122"/>
                <a:ea typeface="黑体" panose="02010609060101010101" pitchFamily="49" charset="-122"/>
              </a:rPr>
              <a:t>42.9%</a:t>
            </a:r>
            <a:endParaRPr lang="en-US" altLang="zh-CN" dirty="0">
              <a:solidFill>
                <a:schemeClr val="bg1"/>
              </a:solidFill>
              <a:latin typeface="黑体" panose="02010609060101010101" pitchFamily="49" charset="-122"/>
              <a:ea typeface="黑体" panose="02010609060101010101" pitchFamily="49" charset="-122"/>
            </a:endParaRPr>
          </a:p>
          <a:p>
            <a:endParaRPr lang="en-US" altLang="zh-CN" dirty="0">
              <a:solidFill>
                <a:schemeClr val="bg1"/>
              </a:solidFill>
              <a:latin typeface="黑体" panose="02010609060101010101" pitchFamily="49" charset="-122"/>
              <a:ea typeface="黑体" panose="02010609060101010101" pitchFamily="49" charset="-122"/>
            </a:endParaRPr>
          </a:p>
        </p:txBody>
      </p:sp>
      <p:sp>
        <p:nvSpPr>
          <p:cNvPr id="24" name="文本框 23"/>
          <p:cNvSpPr txBox="1"/>
          <p:nvPr/>
        </p:nvSpPr>
        <p:spPr>
          <a:xfrm>
            <a:off x="4103050" y="4153792"/>
            <a:ext cx="7332637"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其中：</a:t>
            </a:r>
            <a:r>
              <a:rPr lang="zh-CN" altLang="en-US" sz="2000" dirty="0" smtClean="0">
                <a:solidFill>
                  <a:schemeClr val="bg1"/>
                </a:solidFill>
                <a:latin typeface="黑体" panose="02010609060101010101" pitchFamily="49" charset="-122"/>
                <a:ea typeface="黑体" panose="02010609060101010101" pitchFamily="49" charset="-122"/>
              </a:rPr>
              <a:t>北京</a:t>
            </a:r>
            <a:r>
              <a:rPr lang="en-US" altLang="zh-CN" sz="2000" dirty="0" smtClean="0">
                <a:solidFill>
                  <a:schemeClr val="bg1"/>
                </a:solidFill>
                <a:latin typeface="黑体" panose="02010609060101010101" pitchFamily="49" charset="-122"/>
                <a:ea typeface="黑体" panose="02010609060101010101" pitchFamily="49" charset="-122"/>
              </a:rPr>
              <a:t>20.0%</a:t>
            </a:r>
            <a:r>
              <a:rPr lang="zh-CN" altLang="en-US" sz="2000" dirty="0">
                <a:solidFill>
                  <a:schemeClr val="bg1"/>
                </a:solidFill>
                <a:latin typeface="黑体" panose="02010609060101010101" pitchFamily="49" charset="-122"/>
                <a:ea typeface="黑体" panose="02010609060101010101" pitchFamily="49" charset="-122"/>
              </a:rPr>
              <a:t>，</a:t>
            </a:r>
            <a:r>
              <a:rPr lang="zh-CN" altLang="en-US" sz="2000" dirty="0" smtClean="0">
                <a:solidFill>
                  <a:schemeClr val="bg1"/>
                </a:solidFill>
                <a:latin typeface="黑体" panose="02010609060101010101" pitchFamily="49" charset="-122"/>
                <a:ea typeface="黑体" panose="02010609060101010101" pitchFamily="49" charset="-122"/>
              </a:rPr>
              <a:t>广东</a:t>
            </a:r>
            <a:r>
              <a:rPr lang="en-US" altLang="zh-CN" sz="2000" dirty="0" smtClean="0">
                <a:solidFill>
                  <a:schemeClr val="bg1"/>
                </a:solidFill>
                <a:latin typeface="黑体" panose="02010609060101010101" pitchFamily="49" charset="-122"/>
                <a:ea typeface="黑体" panose="02010609060101010101" pitchFamily="49" charset="-122"/>
              </a:rPr>
              <a:t>12.0%</a:t>
            </a:r>
            <a:r>
              <a:rPr lang="zh-CN" altLang="en-US" sz="2000" dirty="0">
                <a:solidFill>
                  <a:schemeClr val="bg1"/>
                </a:solidFill>
                <a:latin typeface="黑体" panose="02010609060101010101" pitchFamily="49" charset="-122"/>
                <a:ea typeface="黑体" panose="02010609060101010101" pitchFamily="49" charset="-122"/>
              </a:rPr>
              <a:t>，上海</a:t>
            </a:r>
            <a:r>
              <a:rPr lang="en-US" altLang="zh-CN" sz="2000" dirty="0" smtClean="0">
                <a:solidFill>
                  <a:schemeClr val="bg1"/>
                </a:solidFill>
                <a:latin typeface="黑体" panose="02010609060101010101" pitchFamily="49" charset="-122"/>
                <a:ea typeface="黑体" panose="02010609060101010101" pitchFamily="49" charset="-122"/>
              </a:rPr>
              <a:t>11.7%</a:t>
            </a:r>
            <a:r>
              <a:rPr lang="zh-CN" altLang="en-US" sz="2000" dirty="0" smtClean="0">
                <a:solidFill>
                  <a:schemeClr val="bg1"/>
                </a:solidFill>
                <a:latin typeface="黑体" panose="02010609060101010101" pitchFamily="49" charset="-122"/>
                <a:ea typeface="黑体" panose="02010609060101010101" pitchFamily="49" charset="-122"/>
              </a:rPr>
              <a:t>，其它</a:t>
            </a:r>
            <a:r>
              <a:rPr lang="zh-CN" altLang="en-US" sz="2000" dirty="0">
                <a:solidFill>
                  <a:schemeClr val="bg1"/>
                </a:solidFill>
                <a:latin typeface="黑体" panose="02010609060101010101" pitchFamily="49" charset="-122"/>
                <a:ea typeface="黑体" panose="02010609060101010101" pitchFamily="49" charset="-122"/>
              </a:rPr>
              <a:t>各省共</a:t>
            </a:r>
            <a:r>
              <a:rPr lang="zh-CN" altLang="en-US" sz="2000" dirty="0" smtClean="0">
                <a:solidFill>
                  <a:schemeClr val="bg1"/>
                </a:solidFill>
                <a:latin typeface="黑体" panose="02010609060101010101" pitchFamily="49" charset="-122"/>
                <a:ea typeface="黑体" panose="02010609060101010101" pitchFamily="49" charset="-122"/>
              </a:rPr>
              <a:t>占</a:t>
            </a:r>
            <a:r>
              <a:rPr lang="en-US" altLang="zh-CN" sz="2000" dirty="0" smtClean="0">
                <a:solidFill>
                  <a:schemeClr val="bg1"/>
                </a:solidFill>
                <a:latin typeface="黑体" panose="02010609060101010101" pitchFamily="49" charset="-122"/>
                <a:ea typeface="黑体" panose="02010609060101010101" pitchFamily="49" charset="-122"/>
              </a:rPr>
              <a:t>56.3%</a:t>
            </a:r>
            <a:endParaRPr lang="zh-CN" altLang="en-US" sz="2000" dirty="0">
              <a:solidFill>
                <a:schemeClr val="bg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来深圳游客停留天数分析</a:t>
            </a:r>
          </a:p>
        </p:txBody>
      </p:sp>
      <p:sp>
        <p:nvSpPr>
          <p:cNvPr id="7" name="矩形 6"/>
          <p:cNvSpPr/>
          <p:nvPr/>
        </p:nvSpPr>
        <p:spPr>
          <a:xfrm>
            <a:off x="617167" y="1673866"/>
            <a:ext cx="3875320" cy="3108543"/>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来</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深圳的</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游客停留</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天数</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总体分布如下：</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15.4%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14.7%</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10.0%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4-6</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15.2%</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，停留</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7-15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23.8%</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天以上</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占</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20.9%</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a:t>
            </a:r>
            <a:endPar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6" name="图表 5"/>
          <p:cNvGraphicFramePr/>
          <p:nvPr/>
        </p:nvGraphicFramePr>
        <p:xfrm>
          <a:off x="5054810" y="2008119"/>
          <a:ext cx="6401640" cy="3959881"/>
        </p:xfrm>
        <a:graphic>
          <a:graphicData uri="http://schemas.openxmlformats.org/drawingml/2006/chart">
            <c:chart xmlns:c="http://schemas.openxmlformats.org/drawingml/2006/chart" xmlns:r="http://schemas.openxmlformats.org/officeDocument/2006/relationships" r:id="rId2"/>
          </a:graphicData>
        </a:graphic>
      </p:graphicFrame>
      <p:sp>
        <p:nvSpPr>
          <p:cNvPr id="3" name="灯片编号占位符 2"/>
          <p:cNvSpPr>
            <a:spLocks noGrp="1"/>
          </p:cNvSpPr>
          <p:nvPr>
            <p:ph type="sldNum" sz="quarter" idx="12"/>
          </p:nvPr>
        </p:nvSpPr>
        <p:spPr/>
        <p:txBody>
          <a:bodyPr/>
          <a:lstStyle/>
          <a:p>
            <a:fld id="{091724DE-F2C0-4355-A5F3-6327789F68F2}" type="slidenum">
              <a:rPr lang="zh-CN" altLang="en-US" smtClean="0"/>
              <a:t>8</a:t>
            </a:fld>
            <a:endParaRPr lang="zh-CN" altLang="en-US" dirty="0"/>
          </a:p>
        </p:txBody>
      </p:sp>
      <p:pic>
        <p:nvPicPr>
          <p:cNvPr id="8" name="图片 7"/>
          <p:cNvPicPr>
            <a:picLocks noChangeAspect="1"/>
          </p:cNvPicPr>
          <p:nvPr/>
        </p:nvPicPr>
        <p:blipFill>
          <a:blip r:embed="rId3"/>
          <a:stretch>
            <a:fillRect/>
          </a:stretch>
        </p:blipFill>
        <p:spPr>
          <a:xfrm>
            <a:off x="10367319" y="62776"/>
            <a:ext cx="833521" cy="763300"/>
          </a:xfrm>
          <a:prstGeom prst="rect">
            <a:avLst/>
          </a:prstGeom>
        </p:spPr>
      </p:pic>
      <p:pic>
        <p:nvPicPr>
          <p:cNvPr id="9" name="图片 8"/>
          <p:cNvPicPr>
            <a:picLocks noChangeAspect="1"/>
          </p:cNvPicPr>
          <p:nvPr/>
        </p:nvPicPr>
        <p:blipFill>
          <a:blip r:embed="rId4"/>
          <a:stretch>
            <a:fillRect/>
          </a:stretch>
        </p:blipFill>
        <p:spPr>
          <a:xfrm>
            <a:off x="11200841" y="62776"/>
            <a:ext cx="890522" cy="761206"/>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89481" cy="8766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黑体" panose="02010609060101010101" pitchFamily="49" charset="-122"/>
                <a:ea typeface="黑体" panose="02010609060101010101" pitchFamily="49" charset="-122"/>
              </a:rPr>
              <a:t>1.1</a:t>
            </a:r>
            <a:r>
              <a:rPr lang="zh-CN" altLang="en-US" sz="2800" dirty="0" smtClean="0">
                <a:solidFill>
                  <a:schemeClr val="tx1"/>
                </a:solidFill>
                <a:latin typeface="黑体" panose="02010609060101010101" pitchFamily="49" charset="-122"/>
                <a:ea typeface="黑体" panose="02010609060101010101" pitchFamily="49" charset="-122"/>
              </a:rPr>
              <a:t>：在深圳</a:t>
            </a:r>
            <a:r>
              <a:rPr lang="zh-CN" altLang="en-US" sz="2800" dirty="0">
                <a:solidFill>
                  <a:schemeClr val="tx1"/>
                </a:solidFill>
                <a:latin typeface="黑体" panose="02010609060101010101" pitchFamily="49" charset="-122"/>
                <a:ea typeface="黑体" panose="02010609060101010101" pitchFamily="49" charset="-122"/>
              </a:rPr>
              <a:t>一日游游客来源分析</a:t>
            </a:r>
          </a:p>
        </p:txBody>
      </p:sp>
      <p:sp>
        <p:nvSpPr>
          <p:cNvPr id="12" name="矩形 11"/>
          <p:cNvSpPr/>
          <p:nvPr/>
        </p:nvSpPr>
        <p:spPr>
          <a:xfrm>
            <a:off x="435380" y="791213"/>
            <a:ext cx="11038444" cy="1446550"/>
          </a:xfrm>
          <a:prstGeom prst="rect">
            <a:avLst/>
          </a:prstGeom>
        </p:spPr>
        <p:txBody>
          <a:bodyPr wrap="square">
            <a:spAutoFit/>
          </a:bodyPr>
          <a:lstStyle/>
          <a:p>
            <a:pPr algn="just">
              <a:spcAft>
                <a:spcPts val="0"/>
              </a:spcAft>
            </a:pPr>
            <a:endParaRPr lang="zh-CN" altLang="zh-CN" sz="1600" kern="100" dirty="0">
              <a:solidFill>
                <a:schemeClr val="bg1"/>
              </a:solidFill>
              <a:latin typeface="Calibri" panose="020F0502020204030204" pitchFamily="34" charset="0"/>
              <a:cs typeface="Times New Roman" panose="02020603050405020304" pitchFamily="18" charset="0"/>
            </a:endParaRPr>
          </a:p>
          <a:p>
            <a:pPr indent="355600" algn="just">
              <a:lnSpc>
                <a:spcPct val="200000"/>
              </a:lnSpc>
              <a:spcAft>
                <a:spcPts val="0"/>
              </a:spcAft>
            </a:pP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 在</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深圳</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一日游游客来源</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前</a:t>
            </a:r>
            <a:r>
              <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个省份分别是</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广东</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61.4%</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湖南</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5.0%</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上海</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4.5%</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北京</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3.1%</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、湖北</a:t>
            </a:r>
            <a:r>
              <a:rPr lang="en-US" altLang="zh-CN"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2.9%</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。一日游</a:t>
            </a:r>
            <a:r>
              <a:rPr lang="zh-CN" altLang="en-US" kern="100" dirty="0" smtClean="0">
                <a:solidFill>
                  <a:schemeClr val="bg1"/>
                </a:solidFill>
                <a:latin typeface="黑体" panose="02010609060101010101" pitchFamily="49" charset="-122"/>
                <a:ea typeface="黑体" panose="02010609060101010101" pitchFamily="49" charset="-122"/>
                <a:cs typeface="Times New Roman" panose="02020603050405020304" pitchFamily="18" charset="0"/>
              </a:rPr>
              <a:t>以广东省</a:t>
            </a:r>
            <a:r>
              <a:rPr lang="zh-CN" altLang="en-US"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内游客为主，主要来自广州、东莞、惠州、佛山和珠海。</a:t>
            </a:r>
            <a:endParaRPr lang="en-US" altLang="zh-CN"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91724DE-F2C0-4355-A5F3-6327789F68F2}" type="slidenum">
              <a:rPr lang="zh-CN" altLang="en-US" smtClean="0"/>
              <a:t>9</a:t>
            </a:fld>
            <a:endParaRPr lang="zh-CN" altLang="en-US" dirty="0"/>
          </a:p>
        </p:txBody>
      </p:sp>
      <p:pic>
        <p:nvPicPr>
          <p:cNvPr id="13" name="图片 12"/>
          <p:cNvPicPr>
            <a:picLocks noChangeAspect="1"/>
          </p:cNvPicPr>
          <p:nvPr/>
        </p:nvPicPr>
        <p:blipFill>
          <a:blip r:embed="rId2"/>
          <a:stretch>
            <a:fillRect/>
          </a:stretch>
        </p:blipFill>
        <p:spPr>
          <a:xfrm>
            <a:off x="10367319" y="62776"/>
            <a:ext cx="833521" cy="763300"/>
          </a:xfrm>
          <a:prstGeom prst="rect">
            <a:avLst/>
          </a:prstGeom>
        </p:spPr>
      </p:pic>
      <p:pic>
        <p:nvPicPr>
          <p:cNvPr id="14" name="图片 13"/>
          <p:cNvPicPr>
            <a:picLocks noChangeAspect="1"/>
          </p:cNvPicPr>
          <p:nvPr/>
        </p:nvPicPr>
        <p:blipFill>
          <a:blip r:embed="rId3"/>
          <a:stretch>
            <a:fillRect/>
          </a:stretch>
        </p:blipFill>
        <p:spPr>
          <a:xfrm>
            <a:off x="11200841" y="62776"/>
            <a:ext cx="890522" cy="761206"/>
          </a:xfrm>
          <a:prstGeom prst="rect">
            <a:avLst/>
          </a:prstGeom>
        </p:spPr>
      </p:pic>
      <p:sp>
        <p:nvSpPr>
          <p:cNvPr id="5" name="矩形 4"/>
          <p:cNvSpPr/>
          <p:nvPr/>
        </p:nvSpPr>
        <p:spPr>
          <a:xfrm>
            <a:off x="4391163" y="2920176"/>
            <a:ext cx="1822174"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广东</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61.4%</a:t>
            </a: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湖南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5.0%</a:t>
            </a: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上海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4.5%</a:t>
            </a: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北京</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3.1%</a:t>
            </a: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湖北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2.9%</a:t>
            </a: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河南</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2.8%</a:t>
            </a: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江苏</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2.6%</a:t>
            </a: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广西</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2.0%</a:t>
            </a: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福建</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1.6%</a:t>
            </a: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山东</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1.5%</a:t>
            </a:r>
          </a:p>
        </p:txBody>
      </p:sp>
      <p:sp>
        <p:nvSpPr>
          <p:cNvPr id="10" name="矩形 9"/>
          <p:cNvSpPr/>
          <p:nvPr/>
        </p:nvSpPr>
        <p:spPr>
          <a:xfrm>
            <a:off x="10378200" y="2960428"/>
            <a:ext cx="1811281" cy="2862322"/>
          </a:xfrm>
          <a:prstGeom prst="rect">
            <a:avLst/>
          </a:prstGeom>
        </p:spPr>
        <p:txBody>
          <a:bodyPr wrap="square">
            <a:spAutoFit/>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广州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37.6%</a:t>
            </a:r>
          </a:p>
          <a:p>
            <a:r>
              <a:rPr lang="en-US" altLang="zh-CN" dirty="0" smtClean="0">
                <a:solidFill>
                  <a:schemeClr val="bg1"/>
                </a:solidFill>
                <a:latin typeface="黑体" panose="02010609060101010101" pitchFamily="49" charset="-122"/>
                <a:ea typeface="黑体" panose="02010609060101010101" pitchFamily="49" charset="-122"/>
              </a:rPr>
              <a:t>2.</a:t>
            </a:r>
            <a:r>
              <a:rPr lang="zh-CN" altLang="en-US" dirty="0" smtClean="0">
                <a:solidFill>
                  <a:schemeClr val="bg1"/>
                </a:solidFill>
                <a:latin typeface="黑体" panose="02010609060101010101" pitchFamily="49" charset="-122"/>
                <a:ea typeface="黑体" panose="02010609060101010101" pitchFamily="49" charset="-122"/>
              </a:rPr>
              <a:t>东莞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30.3%</a:t>
            </a:r>
          </a:p>
          <a:p>
            <a:r>
              <a:rPr lang="en-US" altLang="zh-CN" dirty="0" smtClean="0">
                <a:solidFill>
                  <a:schemeClr val="bg1"/>
                </a:solidFill>
                <a:latin typeface="黑体" panose="02010609060101010101" pitchFamily="49" charset="-122"/>
                <a:ea typeface="黑体" panose="02010609060101010101" pitchFamily="49" charset="-122"/>
              </a:rPr>
              <a:t>3.</a:t>
            </a:r>
            <a:r>
              <a:rPr lang="zh-CN" altLang="en-US" dirty="0" smtClean="0">
                <a:solidFill>
                  <a:schemeClr val="bg1"/>
                </a:solidFill>
                <a:latin typeface="黑体" panose="02010609060101010101" pitchFamily="49" charset="-122"/>
                <a:ea typeface="黑体" panose="02010609060101010101" pitchFamily="49" charset="-122"/>
              </a:rPr>
              <a:t>惠州</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8.4%</a:t>
            </a:r>
          </a:p>
          <a:p>
            <a:r>
              <a:rPr lang="en-US" altLang="zh-CN" dirty="0" smtClean="0">
                <a:solidFill>
                  <a:schemeClr val="bg1"/>
                </a:solidFill>
                <a:latin typeface="黑体" panose="02010609060101010101" pitchFamily="49" charset="-122"/>
                <a:ea typeface="黑体" panose="02010609060101010101" pitchFamily="49" charset="-122"/>
              </a:rPr>
              <a:t>4.</a:t>
            </a:r>
            <a:r>
              <a:rPr lang="zh-CN" altLang="en-US" dirty="0" smtClean="0">
                <a:solidFill>
                  <a:schemeClr val="bg1"/>
                </a:solidFill>
                <a:latin typeface="黑体" panose="02010609060101010101" pitchFamily="49" charset="-122"/>
                <a:ea typeface="黑体" panose="02010609060101010101" pitchFamily="49" charset="-122"/>
              </a:rPr>
              <a:t>佛山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5.3%</a:t>
            </a:r>
          </a:p>
          <a:p>
            <a:r>
              <a:rPr lang="en-US" altLang="zh-CN" dirty="0" smtClean="0">
                <a:solidFill>
                  <a:schemeClr val="bg1"/>
                </a:solidFill>
                <a:latin typeface="黑体" panose="02010609060101010101" pitchFamily="49" charset="-122"/>
                <a:ea typeface="黑体" panose="02010609060101010101" pitchFamily="49" charset="-122"/>
              </a:rPr>
              <a:t>5.</a:t>
            </a:r>
            <a:r>
              <a:rPr lang="zh-CN" altLang="en-US" dirty="0" smtClean="0">
                <a:solidFill>
                  <a:schemeClr val="bg1"/>
                </a:solidFill>
                <a:latin typeface="黑体" panose="02010609060101010101" pitchFamily="49" charset="-122"/>
                <a:ea typeface="黑体" panose="02010609060101010101" pitchFamily="49" charset="-122"/>
              </a:rPr>
              <a:t>珠海</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3.0%</a:t>
            </a:r>
          </a:p>
          <a:p>
            <a:r>
              <a:rPr lang="en-US" altLang="zh-CN" dirty="0" smtClean="0">
                <a:solidFill>
                  <a:schemeClr val="bg1"/>
                </a:solidFill>
                <a:latin typeface="黑体" panose="02010609060101010101" pitchFamily="49" charset="-122"/>
                <a:ea typeface="黑体" panose="02010609060101010101" pitchFamily="49" charset="-122"/>
              </a:rPr>
              <a:t>6.</a:t>
            </a:r>
            <a:r>
              <a:rPr lang="zh-CN" altLang="en-US" dirty="0" smtClean="0">
                <a:solidFill>
                  <a:schemeClr val="bg1"/>
                </a:solidFill>
                <a:latin typeface="黑体" panose="02010609060101010101" pitchFamily="49" charset="-122"/>
                <a:ea typeface="黑体" panose="02010609060101010101" pitchFamily="49" charset="-122"/>
              </a:rPr>
              <a:t>中山</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2.9%</a:t>
            </a:r>
          </a:p>
          <a:p>
            <a:r>
              <a:rPr lang="en-US" altLang="zh-CN" dirty="0" smtClean="0">
                <a:solidFill>
                  <a:schemeClr val="bg1"/>
                </a:solidFill>
                <a:latin typeface="黑体" panose="02010609060101010101" pitchFamily="49" charset="-122"/>
                <a:ea typeface="黑体" panose="02010609060101010101" pitchFamily="49" charset="-122"/>
              </a:rPr>
              <a:t>7.</a:t>
            </a:r>
            <a:r>
              <a:rPr lang="zh-CN" altLang="en-US" dirty="0" smtClean="0">
                <a:solidFill>
                  <a:schemeClr val="bg1"/>
                </a:solidFill>
                <a:latin typeface="黑体" panose="02010609060101010101" pitchFamily="49" charset="-122"/>
                <a:ea typeface="黑体" panose="02010609060101010101" pitchFamily="49" charset="-122"/>
              </a:rPr>
              <a:t>汕</a:t>
            </a:r>
            <a:r>
              <a:rPr lang="zh-CN" altLang="en-US" dirty="0">
                <a:solidFill>
                  <a:schemeClr val="bg1"/>
                </a:solidFill>
                <a:latin typeface="黑体" panose="02010609060101010101" pitchFamily="49" charset="-122"/>
                <a:ea typeface="黑体" panose="02010609060101010101" pitchFamily="49" charset="-122"/>
              </a:rPr>
              <a:t>尾	</a:t>
            </a:r>
            <a:r>
              <a:rPr lang="en-US" altLang="zh-CN" dirty="0">
                <a:solidFill>
                  <a:schemeClr val="bg1"/>
                </a:solidFill>
                <a:latin typeface="黑体" panose="02010609060101010101" pitchFamily="49" charset="-122"/>
                <a:ea typeface="黑体" panose="02010609060101010101" pitchFamily="49" charset="-122"/>
              </a:rPr>
              <a:t>1.6%</a:t>
            </a:r>
          </a:p>
          <a:p>
            <a:r>
              <a:rPr lang="en-US" altLang="zh-CN" dirty="0" smtClean="0">
                <a:solidFill>
                  <a:schemeClr val="bg1"/>
                </a:solidFill>
                <a:latin typeface="黑体" panose="02010609060101010101" pitchFamily="49" charset="-122"/>
                <a:ea typeface="黑体" panose="02010609060101010101" pitchFamily="49" charset="-122"/>
              </a:rPr>
              <a:t>8.</a:t>
            </a:r>
            <a:r>
              <a:rPr lang="zh-CN" altLang="en-US" dirty="0" smtClean="0">
                <a:solidFill>
                  <a:schemeClr val="bg1"/>
                </a:solidFill>
                <a:latin typeface="黑体" panose="02010609060101010101" pitchFamily="49" charset="-122"/>
                <a:ea typeface="黑体" panose="02010609060101010101" pitchFamily="49" charset="-122"/>
              </a:rPr>
              <a:t>江门</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1.5%</a:t>
            </a:r>
          </a:p>
          <a:p>
            <a:r>
              <a:rPr lang="en-US" altLang="zh-CN" dirty="0" smtClean="0">
                <a:solidFill>
                  <a:schemeClr val="bg1"/>
                </a:solidFill>
                <a:latin typeface="黑体" panose="02010609060101010101" pitchFamily="49" charset="-122"/>
                <a:ea typeface="黑体" panose="02010609060101010101" pitchFamily="49" charset="-122"/>
              </a:rPr>
              <a:t>9.</a:t>
            </a:r>
            <a:r>
              <a:rPr lang="zh-CN" altLang="en-US" dirty="0" smtClean="0">
                <a:solidFill>
                  <a:schemeClr val="bg1"/>
                </a:solidFill>
                <a:latin typeface="黑体" panose="02010609060101010101" pitchFamily="49" charset="-122"/>
                <a:ea typeface="黑体" panose="02010609060101010101" pitchFamily="49" charset="-122"/>
              </a:rPr>
              <a:t>汕头</a:t>
            </a:r>
            <a:r>
              <a:rPr lang="zh-CN" altLang="en-US" dirty="0">
                <a:solidFill>
                  <a:schemeClr val="bg1"/>
                </a:solidFill>
                <a:latin typeface="黑体" panose="02010609060101010101" pitchFamily="49" charset="-122"/>
                <a:ea typeface="黑体" panose="02010609060101010101" pitchFamily="49" charset="-122"/>
              </a:rPr>
              <a:t>	</a:t>
            </a:r>
            <a:r>
              <a:rPr lang="en-US" altLang="zh-CN" dirty="0">
                <a:solidFill>
                  <a:schemeClr val="bg1"/>
                </a:solidFill>
                <a:latin typeface="黑体" panose="02010609060101010101" pitchFamily="49" charset="-122"/>
                <a:ea typeface="黑体" panose="02010609060101010101" pitchFamily="49" charset="-122"/>
              </a:rPr>
              <a:t>1.5%</a:t>
            </a:r>
          </a:p>
          <a:p>
            <a:r>
              <a:rPr lang="en-US" altLang="zh-CN" dirty="0" smtClean="0">
                <a:solidFill>
                  <a:schemeClr val="bg1"/>
                </a:solidFill>
                <a:latin typeface="黑体" panose="02010609060101010101" pitchFamily="49" charset="-122"/>
                <a:ea typeface="黑体" panose="02010609060101010101" pitchFamily="49" charset="-122"/>
              </a:rPr>
              <a:t>10.</a:t>
            </a:r>
            <a:r>
              <a:rPr lang="zh-CN" altLang="en-US" dirty="0" smtClean="0">
                <a:solidFill>
                  <a:schemeClr val="bg1"/>
                </a:solidFill>
                <a:latin typeface="黑体" panose="02010609060101010101" pitchFamily="49" charset="-122"/>
                <a:ea typeface="黑体" panose="02010609060101010101" pitchFamily="49" charset="-122"/>
              </a:rPr>
              <a:t>揭</a:t>
            </a:r>
            <a:r>
              <a:rPr lang="zh-CN" altLang="en-US" dirty="0">
                <a:solidFill>
                  <a:schemeClr val="bg1"/>
                </a:solidFill>
                <a:latin typeface="黑体" panose="02010609060101010101" pitchFamily="49" charset="-122"/>
                <a:ea typeface="黑体" panose="02010609060101010101" pitchFamily="49" charset="-122"/>
              </a:rPr>
              <a:t>阳	</a:t>
            </a:r>
            <a:r>
              <a:rPr lang="en-US" altLang="zh-CN" dirty="0">
                <a:solidFill>
                  <a:schemeClr val="bg1"/>
                </a:solidFill>
                <a:latin typeface="黑体" panose="02010609060101010101" pitchFamily="49" charset="-122"/>
                <a:ea typeface="黑体" panose="02010609060101010101" pitchFamily="49" charset="-122"/>
              </a:rPr>
              <a:t>1.4%</a:t>
            </a:r>
          </a:p>
        </p:txBody>
      </p:sp>
      <p:pic>
        <p:nvPicPr>
          <p:cNvPr id="2" name="图片 1"/>
          <p:cNvPicPr>
            <a:picLocks noChangeAspect="1"/>
          </p:cNvPicPr>
          <p:nvPr/>
        </p:nvPicPr>
        <p:blipFill>
          <a:blip r:embed="rId4"/>
          <a:stretch>
            <a:fillRect/>
          </a:stretch>
        </p:blipFill>
        <p:spPr>
          <a:xfrm>
            <a:off x="161925" y="2794635"/>
            <a:ext cx="4131310" cy="3028315"/>
          </a:xfrm>
          <a:prstGeom prst="rect">
            <a:avLst/>
          </a:prstGeom>
        </p:spPr>
      </p:pic>
      <p:pic>
        <p:nvPicPr>
          <p:cNvPr id="6" name="图片 5"/>
          <p:cNvPicPr>
            <a:picLocks noChangeAspect="1"/>
          </p:cNvPicPr>
          <p:nvPr/>
        </p:nvPicPr>
        <p:blipFill>
          <a:blip r:embed="rId5"/>
          <a:stretch>
            <a:fillRect/>
          </a:stretch>
        </p:blipFill>
        <p:spPr>
          <a:xfrm>
            <a:off x="6054090" y="2904490"/>
            <a:ext cx="4312920" cy="297434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450</TotalTime>
  <Words>3154</Words>
  <Application>Microsoft Office PowerPoint</Application>
  <PresentationFormat>宽屏</PresentationFormat>
  <Paragraphs>468</Paragraphs>
  <Slides>39</Slides>
  <Notes>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39</vt:i4>
      </vt:variant>
    </vt:vector>
  </HeadingPairs>
  <TitlesOfParts>
    <vt:vector size="51" baseType="lpstr">
      <vt:lpstr>等线</vt:lpstr>
      <vt:lpstr>等线 Light</vt:lpstr>
      <vt:lpstr>黑体</vt:lpstr>
      <vt:lpstr>华文琥珀</vt:lpstr>
      <vt:lpstr>楷体</vt:lpstr>
      <vt:lpstr>微软雅黑</vt:lpstr>
      <vt:lpstr>Arial</vt:lpstr>
      <vt:lpstr>Arial Black</vt:lpstr>
      <vt:lpstr>Calibri</vt:lpstr>
      <vt:lpstr>Times New Roman</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陈惠芳</dc:creator>
  <cp:lastModifiedBy>lzy</cp:lastModifiedBy>
  <cp:revision>1128</cp:revision>
  <dcterms:created xsi:type="dcterms:W3CDTF">2018-01-08T01:43:00Z</dcterms:created>
  <dcterms:modified xsi:type="dcterms:W3CDTF">2018-08-17T19:04:08Z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ies>
</file>